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6" r:id="rId4"/>
    <p:sldId id="277" r:id="rId5"/>
    <p:sldId id="278" r:id="rId6"/>
    <p:sldId id="267" r:id="rId7"/>
    <p:sldId id="279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8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Butler" initials="TB" lastIdx="1" clrIdx="0">
    <p:extLst>
      <p:ext uri="{19B8F6BF-5375-455C-9EA6-DF929625EA0E}">
        <p15:presenceInfo xmlns:p15="http://schemas.microsoft.com/office/powerpoint/2012/main" userId="S::tim.butler@kilkennycoco.ie::252582db-4aba-410c-bdfd-28b843a291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3" autoAdjust="0"/>
    <p:restoredTop sz="94270" autoAdjust="0"/>
  </p:normalViewPr>
  <p:slideViewPr>
    <p:cSldViewPr snapToGrid="0">
      <p:cViewPr varScale="1">
        <p:scale>
          <a:sx n="104" d="100"/>
          <a:sy n="104" d="100"/>
        </p:scale>
        <p:origin x="564" y="114"/>
      </p:cViewPr>
      <p:guideLst/>
    </p:cSldViewPr>
  </p:slideViewPr>
  <p:outlineViewPr>
    <p:cViewPr>
      <p:scale>
        <a:sx n="33" d="100"/>
        <a:sy n="33" d="100"/>
      </p:scale>
      <p:origin x="0" y="-133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notesViewPr>
    <p:cSldViewPr snapToGrid="0">
      <p:cViewPr varScale="1">
        <p:scale>
          <a:sx n="55" d="100"/>
          <a:sy n="55" d="100"/>
        </p:scale>
        <p:origin x="26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14E7A-476C-4A70-AA17-F19748B8DF09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0B8A5-090C-4562-8050-EC52E7F64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531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0B8A5-090C-4562-8050-EC52E7F648B5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52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997ADD-DD15-4855-A280-BC6040517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980393"/>
            <a:ext cx="9144001" cy="49025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E7E2-5D44-4F79-8E0B-F8C8E26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19FD-4769-40BD-B96D-8C235C16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Kilkenny County Council 2021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0D1BE-C516-488E-B949-1C2C1E0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E1DF2-E8B5-4A23-A764-13DB4790FF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" y="-748285"/>
            <a:ext cx="4702711" cy="2003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FF029-291B-43ED-826B-5864E1D0074F}"/>
              </a:ext>
            </a:extLst>
          </p:cNvPr>
          <p:cNvSpPr txBox="1"/>
          <p:nvPr userDrawn="1"/>
        </p:nvSpPr>
        <p:spPr>
          <a:xfrm>
            <a:off x="5934939" y="5839770"/>
            <a:ext cx="6418123" cy="512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dirty="0">
                <a:solidFill>
                  <a:srgbClr val="FFC100"/>
                </a:solidFill>
                <a:latin typeface="Akzidenz-Grotesk Pro Regular" panose="02000503030000020003" pitchFamily="50" charset="0"/>
              </a:rPr>
              <a:t>where medieval meets modern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7C90BFA-B2C8-40C4-BDEC-5D13A85E64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77" y="400633"/>
            <a:ext cx="1500049" cy="854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A129EB-F7E3-447F-8374-C174CDB241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" y="5581366"/>
            <a:ext cx="688944" cy="7711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C6C057-BD86-4A91-BE8E-E64CF6855E5A}"/>
              </a:ext>
            </a:extLst>
          </p:cNvPr>
          <p:cNvSpPr txBox="1"/>
          <p:nvPr userDrawn="1"/>
        </p:nvSpPr>
        <p:spPr>
          <a:xfrm>
            <a:off x="942614" y="1669143"/>
            <a:ext cx="5995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C100"/>
                </a:solidFill>
                <a:latin typeface="Akzidenz-Grotesk Pro Super" panose="02000503050000020004" pitchFamily="50" charset="0"/>
              </a:rPr>
              <a:t>KILKENNY</a:t>
            </a:r>
            <a:br>
              <a:rPr lang="en-US" sz="7200" b="1" dirty="0">
                <a:solidFill>
                  <a:srgbClr val="FFC100"/>
                </a:solidFill>
                <a:latin typeface="Akzidenz-Grotesk Pro Super" panose="02000503050000020004" pitchFamily="50" charset="0"/>
              </a:rPr>
            </a:br>
            <a:endParaRPr lang="en-IE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D676D-71C3-4016-B684-76D7E54C6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655" y="2992438"/>
            <a:ext cx="5015345" cy="18700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432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17AF-FFEB-4367-82C6-6BF3D812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BA997-D3DF-4B46-86E3-B1794E2EE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C415-9D81-4F53-90D6-7AEE3B07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2714E-A33E-4493-9683-B22B3E5E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8C90-C15D-437E-8092-1817B931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56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3905B-BB53-408C-BB35-F8693F68A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468DD-7E55-4D5D-9095-F6967574B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4F56-EF2E-4BE6-9DEA-D1925CA4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C470-561D-419C-923E-0BC830B7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EAA3-8AA4-49D1-B64F-CFF96BC1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8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6389-D66D-4357-9CE9-7CA0744D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828" y="365125"/>
            <a:ext cx="5939972" cy="1325563"/>
          </a:xfrm>
        </p:spPr>
        <p:txBody>
          <a:bodyPr/>
          <a:lstStyle>
            <a:lvl1pPr>
              <a:defRPr>
                <a:solidFill>
                  <a:srgbClr val="FFC100"/>
                </a:solidFill>
                <a:latin typeface="Akzidenz-Grotesk Pro Bold" panose="02000803050000020004" pitchFamily="50" charset="0"/>
              </a:defRPr>
            </a:lvl1pPr>
          </a:lstStyle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00E4-6C41-4DBA-A06E-2FEA474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5040F-7D6F-44F7-B791-92D553A6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11A6-E5D3-4321-8982-FAB2542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EBBD9-31DB-46A8-A9C9-E09B46E6FE6A}"/>
              </a:ext>
            </a:extLst>
          </p:cNvPr>
          <p:cNvSpPr/>
          <p:nvPr userDrawn="1"/>
        </p:nvSpPr>
        <p:spPr>
          <a:xfrm>
            <a:off x="-1" y="0"/>
            <a:ext cx="4934857" cy="6858000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DB6872C-0885-4A1C-BCE5-2DB6F3EEB117}"/>
              </a:ext>
            </a:extLst>
          </p:cNvPr>
          <p:cNvSpPr txBox="1"/>
          <p:nvPr userDrawn="1"/>
        </p:nvSpPr>
        <p:spPr>
          <a:xfrm>
            <a:off x="595086" y="2957012"/>
            <a:ext cx="4818743" cy="94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rgbClr val="414040"/>
                </a:solidFill>
                <a:latin typeface="Akzidenz-Grotesk Pro Super" panose="02000503050000020004" pitchFamily="50" charset="0"/>
              </a:rPr>
              <a:t>AGENDA</a:t>
            </a:r>
            <a:endParaRPr lang="en-US" sz="6000" u="none" dirty="0">
              <a:solidFill>
                <a:srgbClr val="414040"/>
              </a:solidFill>
              <a:latin typeface="Akzidenz-Grotesk Pro Super" panose="02000503050000020004" pitchFamily="50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E5C2E6-69A6-4D8D-B1E1-17BBFF1DF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828" y="2095500"/>
            <a:ext cx="5939972" cy="2884488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86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9667-93A1-4282-A0B7-F9185352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53063-9BED-47B6-8797-8EA22EC0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6663-0F67-4D46-B868-724824C2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621F9-9878-43B8-A7F4-7D831132F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980393"/>
            <a:ext cx="9144001" cy="49025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2AE33-074C-43F9-825E-262E774CC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6988" y="814388"/>
            <a:ext cx="8669337" cy="10556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FFC100"/>
                </a:solidFill>
              </a:defRPr>
            </a:lvl1pPr>
            <a:lvl2pPr>
              <a:defRPr sz="2400" b="1">
                <a:solidFill>
                  <a:srgbClr val="FFC100"/>
                </a:solidFill>
              </a:defRPr>
            </a:lvl2pPr>
            <a:lvl3pPr>
              <a:defRPr sz="2400" b="1">
                <a:solidFill>
                  <a:srgbClr val="FFC100"/>
                </a:solidFill>
              </a:defRPr>
            </a:lvl3pPr>
            <a:lvl4pPr>
              <a:defRPr sz="2400" b="1">
                <a:solidFill>
                  <a:srgbClr val="FFC100"/>
                </a:solidFill>
              </a:defRPr>
            </a:lvl4pPr>
            <a:lvl5pPr>
              <a:defRPr sz="2400" b="1"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40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4C4E2-6C14-4338-8606-1119E356C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4" y="304800"/>
            <a:ext cx="6798130" cy="5872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81347-7EE0-4EE1-BA5C-214B7999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5174-6A56-4D41-8D49-B238F5E5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94D38-B9F1-46A0-BB22-F1D4DF7B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25A29B-0433-4B30-BD2C-7B26E2FCE322}"/>
              </a:ext>
            </a:extLst>
          </p:cNvPr>
          <p:cNvSpPr/>
          <p:nvPr userDrawn="1"/>
        </p:nvSpPr>
        <p:spPr>
          <a:xfrm>
            <a:off x="-1" y="0"/>
            <a:ext cx="3773979" cy="6858000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F2A5D-7CC9-4A27-AFC3-55007B87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681037"/>
            <a:ext cx="4336142" cy="567531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414040"/>
                </a:solidFill>
                <a:latin typeface="Akzidenz-Grotesk Pro Bold" panose="02000803050000020004" pitchFamily="50" charset="0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155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520A-E6B7-4A66-967C-3E7D4457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30843-9AC9-4C93-980A-3399C1FF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43EB2-7504-42A3-A73B-E33E4DD8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3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64CF4F-CE11-4A27-A4D6-78A449C5FF4F}"/>
              </a:ext>
            </a:extLst>
          </p:cNvPr>
          <p:cNvSpPr/>
          <p:nvPr userDrawn="1"/>
        </p:nvSpPr>
        <p:spPr>
          <a:xfrm rot="418217">
            <a:off x="-2296066" y="5609318"/>
            <a:ext cx="12192001" cy="1160689"/>
          </a:xfrm>
          <a:prstGeom prst="rect">
            <a:avLst/>
          </a:prstGeom>
          <a:solidFill>
            <a:srgbClr val="FFC1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CF86A-EE2B-4A33-8C11-6C4A361C5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50377-B171-4106-8C43-9406AEB6E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7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2A0C1-D82C-4ACA-A0AB-9C045643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78DE1-435C-481F-8AD8-074A53B3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36FA4-3C35-42C7-A85D-567A7BD2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4C2DB-E690-4BCB-8987-A66453F78793}"/>
              </a:ext>
            </a:extLst>
          </p:cNvPr>
          <p:cNvSpPr/>
          <p:nvPr userDrawn="1"/>
        </p:nvSpPr>
        <p:spPr>
          <a:xfrm>
            <a:off x="-1" y="5791199"/>
            <a:ext cx="12192001" cy="1160689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A6AA78-79DD-4138-A761-2776791DEAC7}"/>
              </a:ext>
            </a:extLst>
          </p:cNvPr>
          <p:cNvSpPr txBox="1">
            <a:spLocks/>
          </p:cNvSpPr>
          <p:nvPr userDrawn="1"/>
        </p:nvSpPr>
        <p:spPr>
          <a:xfrm>
            <a:off x="2051616" y="5843361"/>
            <a:ext cx="8728530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AB180D-820D-4DBF-8F55-E4C17081E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463" y="5986463"/>
            <a:ext cx="10752137" cy="803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94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87E56DD-599F-4198-971A-983CA8B8B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45158" y="-1142966"/>
            <a:ext cx="4772934" cy="25589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5FD09C-472D-4A3A-AE4A-C7A3CF296DDD}"/>
              </a:ext>
            </a:extLst>
          </p:cNvPr>
          <p:cNvSpPr/>
          <p:nvPr userDrawn="1"/>
        </p:nvSpPr>
        <p:spPr>
          <a:xfrm>
            <a:off x="0" y="1297214"/>
            <a:ext cx="3048000" cy="5560786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F02DF-3670-49EA-B172-EAFE2E01EB6F}"/>
              </a:ext>
            </a:extLst>
          </p:cNvPr>
          <p:cNvSpPr/>
          <p:nvPr userDrawn="1"/>
        </p:nvSpPr>
        <p:spPr>
          <a:xfrm>
            <a:off x="3048000" y="1297212"/>
            <a:ext cx="3048000" cy="5560787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0975A-3F2B-422C-819F-9F04C1D828A0}"/>
              </a:ext>
            </a:extLst>
          </p:cNvPr>
          <p:cNvSpPr/>
          <p:nvPr userDrawn="1"/>
        </p:nvSpPr>
        <p:spPr>
          <a:xfrm>
            <a:off x="6096000" y="1297212"/>
            <a:ext cx="3048000" cy="5560788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3E780-CCE7-4AE4-92CD-441B308D0B3E}"/>
              </a:ext>
            </a:extLst>
          </p:cNvPr>
          <p:cNvSpPr/>
          <p:nvPr userDrawn="1"/>
        </p:nvSpPr>
        <p:spPr>
          <a:xfrm>
            <a:off x="9144000" y="1297210"/>
            <a:ext cx="3048000" cy="5560789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BD01B-698A-43FB-BF20-449FCF34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28886-212C-411B-8147-E5D044D7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CBDA6-3485-4C23-9E02-24334CC9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29C6D3-0475-42AB-80BD-44EF1207C892}"/>
              </a:ext>
            </a:extLst>
          </p:cNvPr>
          <p:cNvSpPr txBox="1">
            <a:spLocks/>
          </p:cNvSpPr>
          <p:nvPr userDrawn="1"/>
        </p:nvSpPr>
        <p:spPr>
          <a:xfrm>
            <a:off x="2977696" y="136525"/>
            <a:ext cx="6236608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9F61B-438F-4DA0-AA02-DAE3D87FDA93}"/>
              </a:ext>
            </a:extLst>
          </p:cNvPr>
          <p:cNvSpPr txBox="1"/>
          <p:nvPr userDrawn="1"/>
        </p:nvSpPr>
        <p:spPr>
          <a:xfrm>
            <a:off x="566057" y="2133600"/>
            <a:ext cx="2481943" cy="43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00D29-F65C-4E90-BB45-A98F6EDB7124}"/>
              </a:ext>
            </a:extLst>
          </p:cNvPr>
          <p:cNvSpPr txBox="1"/>
          <p:nvPr userDrawn="1"/>
        </p:nvSpPr>
        <p:spPr>
          <a:xfrm>
            <a:off x="3361872" y="1828800"/>
            <a:ext cx="2481943" cy="43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FC239B-33AA-41D3-BBE6-770F6F4BE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0" y="136525"/>
            <a:ext cx="6096000" cy="963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C749FA-C3CC-40D0-B935-FB5B7E54EF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5196" y="1634596"/>
            <a:ext cx="2200275" cy="62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6F1E72C-31EA-4D4D-9960-FB7609F00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29" y="1634596"/>
            <a:ext cx="2200275" cy="62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6FD08E0-2D18-4E95-B2E2-006838889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7996" y="1631724"/>
            <a:ext cx="2200275" cy="6254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272AD19-5070-4D51-B8A0-61E37D242A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62004" y="1631724"/>
            <a:ext cx="2200275" cy="6254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669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B78CC4F7-2A09-4DC9-A86C-39DC2305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0" y="4814326"/>
            <a:ext cx="2183266" cy="11705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A536F-F5AF-49F3-A6E5-305F9172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52A7D-7286-4C59-8C6D-8BE60130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52AD2-1653-4D6F-8F23-70025AAF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52D5E3-3F78-4005-AC45-1EFFDA7CF538}"/>
              </a:ext>
            </a:extLst>
          </p:cNvPr>
          <p:cNvGrpSpPr/>
          <p:nvPr userDrawn="1"/>
        </p:nvGrpSpPr>
        <p:grpSpPr>
          <a:xfrm>
            <a:off x="781957" y="2716431"/>
            <a:ext cx="10628086" cy="383500"/>
            <a:chOff x="838200" y="1468203"/>
            <a:chExt cx="10628086" cy="3835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69D336F-6F72-4A50-8085-8702F6815E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1669143"/>
              <a:ext cx="10628086" cy="0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B197B6-288A-48DB-B31D-74FE92DB7A94}"/>
                </a:ext>
              </a:extLst>
            </p:cNvPr>
            <p:cNvSpPr/>
            <p:nvPr userDrawn="1"/>
          </p:nvSpPr>
          <p:spPr>
            <a:xfrm>
              <a:off x="1306286" y="1486582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52F8BD-EDF2-42DE-B0CB-90C3F2C51A51}"/>
                </a:ext>
              </a:extLst>
            </p:cNvPr>
            <p:cNvSpPr/>
            <p:nvPr userDrawn="1"/>
          </p:nvSpPr>
          <p:spPr>
            <a:xfrm>
              <a:off x="2027239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309EDA-364E-46A6-825E-FDAAAF48CCDF}"/>
                </a:ext>
              </a:extLst>
            </p:cNvPr>
            <p:cNvSpPr/>
            <p:nvPr userDrawn="1"/>
          </p:nvSpPr>
          <p:spPr>
            <a:xfrm>
              <a:off x="2748192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2F5655-4C19-4C80-8657-CB1B5066A5B3}"/>
                </a:ext>
              </a:extLst>
            </p:cNvPr>
            <p:cNvSpPr/>
            <p:nvPr userDrawn="1"/>
          </p:nvSpPr>
          <p:spPr>
            <a:xfrm>
              <a:off x="3469145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9724BF-1FDE-4AD3-B645-2D487B63B3D6}"/>
                </a:ext>
              </a:extLst>
            </p:cNvPr>
            <p:cNvSpPr/>
            <p:nvPr userDrawn="1"/>
          </p:nvSpPr>
          <p:spPr>
            <a:xfrm>
              <a:off x="4190098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72CEDC-57A8-49D6-99FF-7195382A20B1}"/>
                </a:ext>
              </a:extLst>
            </p:cNvPr>
            <p:cNvSpPr/>
            <p:nvPr userDrawn="1"/>
          </p:nvSpPr>
          <p:spPr>
            <a:xfrm>
              <a:off x="4911051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D668F2-A047-4138-808D-ADA180BF23CE}"/>
                </a:ext>
              </a:extLst>
            </p:cNvPr>
            <p:cNvSpPr/>
            <p:nvPr userDrawn="1"/>
          </p:nvSpPr>
          <p:spPr>
            <a:xfrm>
              <a:off x="5632004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00269A-EAA0-4974-A514-242DBFF404EC}"/>
                </a:ext>
              </a:extLst>
            </p:cNvPr>
            <p:cNvSpPr/>
            <p:nvPr userDrawn="1"/>
          </p:nvSpPr>
          <p:spPr>
            <a:xfrm>
              <a:off x="6352957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A34103-2EF8-45FA-BFBC-3265232D6F1F}"/>
                </a:ext>
              </a:extLst>
            </p:cNvPr>
            <p:cNvSpPr/>
            <p:nvPr userDrawn="1"/>
          </p:nvSpPr>
          <p:spPr>
            <a:xfrm>
              <a:off x="7073910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FE2E8D-B1AA-4270-9504-FD470794FB30}"/>
                </a:ext>
              </a:extLst>
            </p:cNvPr>
            <p:cNvSpPr/>
            <p:nvPr userDrawn="1"/>
          </p:nvSpPr>
          <p:spPr>
            <a:xfrm>
              <a:off x="7794863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9C6CDD-0E3D-4AA7-99AC-415195FFE86C}"/>
                </a:ext>
              </a:extLst>
            </p:cNvPr>
            <p:cNvSpPr/>
            <p:nvPr userDrawn="1"/>
          </p:nvSpPr>
          <p:spPr>
            <a:xfrm>
              <a:off x="8515816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E1A9C-E645-429F-83F0-2BB7CCEAFBBD}"/>
                </a:ext>
              </a:extLst>
            </p:cNvPr>
            <p:cNvSpPr/>
            <p:nvPr userDrawn="1"/>
          </p:nvSpPr>
          <p:spPr>
            <a:xfrm>
              <a:off x="9236769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05CE33-7CB1-4A37-81A3-D673533E87A5}"/>
                </a:ext>
              </a:extLst>
            </p:cNvPr>
            <p:cNvSpPr/>
            <p:nvPr userDrawn="1"/>
          </p:nvSpPr>
          <p:spPr>
            <a:xfrm>
              <a:off x="9957722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55E7D0-53F8-4AAA-8A2B-B46371D0813E}"/>
                </a:ext>
              </a:extLst>
            </p:cNvPr>
            <p:cNvSpPr/>
            <p:nvPr userDrawn="1"/>
          </p:nvSpPr>
          <p:spPr>
            <a:xfrm>
              <a:off x="10678675" y="1468203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4F3D3C9-D69B-4B88-A83C-FC2AF7968777}"/>
              </a:ext>
            </a:extLst>
          </p:cNvPr>
          <p:cNvCxnSpPr>
            <a:cxnSpLocks/>
            <a:endCxn id="9" idx="0"/>
          </p:cNvCxnSpPr>
          <p:nvPr userDrawn="1"/>
        </p:nvCxnSpPr>
        <p:spPr>
          <a:xfrm rot="16200000" flipH="1">
            <a:off x="593266" y="1895472"/>
            <a:ext cx="1551450" cy="127225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973AAD-2381-4C06-90EF-3ECB7614AE24}"/>
              </a:ext>
            </a:extLst>
          </p:cNvPr>
          <p:cNvGrpSpPr/>
          <p:nvPr userDrawn="1"/>
        </p:nvGrpSpPr>
        <p:grpSpPr>
          <a:xfrm>
            <a:off x="2366059" y="3093805"/>
            <a:ext cx="1229405" cy="1954438"/>
            <a:chOff x="2366059" y="3093805"/>
            <a:chExt cx="1229405" cy="19544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59469F-ABE3-422D-9D3E-E6FAFDFA760E}"/>
                </a:ext>
              </a:extLst>
            </p:cNvPr>
            <p:cNvSpPr txBox="1"/>
            <p:nvPr userDrawn="1"/>
          </p:nvSpPr>
          <p:spPr>
            <a:xfrm>
              <a:off x="2366059" y="4401912"/>
              <a:ext cx="1046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Sample Text</a:t>
              </a:r>
              <a:endParaRPr lang="en-IE" dirty="0"/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572E0F11-95C7-4275-9A93-2C1041B5339E}"/>
                </a:ext>
              </a:extLst>
            </p:cNvPr>
            <p:cNvCxnSpPr>
              <a:stCxn id="34" idx="0"/>
              <a:endCxn id="16" idx="4"/>
            </p:cNvCxnSpPr>
            <p:nvPr userDrawn="1"/>
          </p:nvCxnSpPr>
          <p:spPr>
            <a:xfrm rot="5400000" flipH="1" flipV="1">
              <a:off x="2588419" y="3394868"/>
              <a:ext cx="1308107" cy="705982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F5F369-84BA-4E97-8461-81A88087D106}"/>
              </a:ext>
            </a:extLst>
          </p:cNvPr>
          <p:cNvGrpSpPr/>
          <p:nvPr userDrawn="1"/>
        </p:nvGrpSpPr>
        <p:grpSpPr>
          <a:xfrm>
            <a:off x="7921181" y="537028"/>
            <a:ext cx="1426934" cy="2179405"/>
            <a:chOff x="7921181" y="537028"/>
            <a:chExt cx="1426934" cy="21794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A0E730-5E89-4E4C-8701-258A8BF074AB}"/>
                </a:ext>
              </a:extLst>
            </p:cNvPr>
            <p:cNvSpPr txBox="1"/>
            <p:nvPr userDrawn="1"/>
          </p:nvSpPr>
          <p:spPr>
            <a:xfrm>
              <a:off x="8301272" y="537028"/>
              <a:ext cx="1046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2ACA1CE3-2582-413F-8357-8989CEE2BA94}"/>
                </a:ext>
              </a:extLst>
            </p:cNvPr>
            <p:cNvCxnSpPr>
              <a:stCxn id="39" idx="2"/>
              <a:endCxn id="22" idx="0"/>
            </p:cNvCxnSpPr>
            <p:nvPr userDrawn="1"/>
          </p:nvCxnSpPr>
          <p:spPr>
            <a:xfrm rot="5400000">
              <a:off x="7467902" y="1359640"/>
              <a:ext cx="1810072" cy="903513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10DD2C2-F23C-427C-9B84-C0A61F1264C4}"/>
              </a:ext>
            </a:extLst>
          </p:cNvPr>
          <p:cNvSpPr/>
          <p:nvPr userDrawn="1"/>
        </p:nvSpPr>
        <p:spPr>
          <a:xfrm>
            <a:off x="-1" y="5791199"/>
            <a:ext cx="12192001" cy="1160689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C057EE2-89FC-4A5B-B578-84324EE90F3D}"/>
              </a:ext>
            </a:extLst>
          </p:cNvPr>
          <p:cNvSpPr txBox="1">
            <a:spLocks/>
          </p:cNvSpPr>
          <p:nvPr userDrawn="1"/>
        </p:nvSpPr>
        <p:spPr>
          <a:xfrm>
            <a:off x="3242472" y="5797325"/>
            <a:ext cx="6558984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6ECE85-2E25-4468-96E3-9AB02975A63B}"/>
              </a:ext>
            </a:extLst>
          </p:cNvPr>
          <p:cNvSpPr txBox="1"/>
          <p:nvPr userDrawn="1"/>
        </p:nvSpPr>
        <p:spPr>
          <a:xfrm>
            <a:off x="8228244" y="5209940"/>
            <a:ext cx="392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Text for description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E3A60D-9DB9-42F2-B403-61AC6AC6F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650" y="3244850"/>
            <a:ext cx="1255713" cy="41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4F3CC3-83F4-4C3D-A1D3-4A20928C5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87088" y="3244850"/>
            <a:ext cx="1025525" cy="41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68EFCD-C6B2-422F-947B-6FF388D18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8013" y="322263"/>
            <a:ext cx="1317625" cy="4968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1E0728-2D3B-4D22-8602-B73D8B9E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638" y="601663"/>
            <a:ext cx="1452562" cy="4968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0D9701-CA10-4F80-B39D-CD99AF6458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3263" y="5984875"/>
            <a:ext cx="5937250" cy="8048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439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FE99-B7A7-4659-8E70-E49EE467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SAMPLE HEADING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2B43E-3CCE-4CAF-8110-E54FB8D9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94B41-2C5B-4F6A-BDA2-D21D1B10F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85087-E556-4567-871D-081C6D8D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C7ECF-7906-456D-867A-E20CFF59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451F7-4629-4F07-BBBD-C2E3EF46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E2D520-BA79-4FE0-BABF-BB1638D5076E}"/>
              </a:ext>
            </a:extLst>
          </p:cNvPr>
          <p:cNvSpPr/>
          <p:nvPr userDrawn="1"/>
        </p:nvSpPr>
        <p:spPr>
          <a:xfrm rot="5400000">
            <a:off x="-3112693" y="3112691"/>
            <a:ext cx="6858000" cy="632618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1CDF1B-E176-4A58-9AB4-DF6D2A450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2699" y="-128073"/>
            <a:ext cx="2183266" cy="11705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03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9785-3B24-4E22-B5FA-134D7F3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7CB98-8D78-41AB-B450-B848EB8B5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671F4-EE84-42AB-AB19-E30358C5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D5EDC-8B79-47D0-B443-A530138E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BCD23-A45D-4AB9-961E-21746C27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415D8-563F-4087-9D5F-AFB25215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627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DD7D4-22BF-423D-91A2-4061C4A6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9B13-7B7F-4AFF-9B31-8D51B69B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C001-C68F-47C6-87B4-8C17D34B6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BD82-7AB3-4231-B5DE-BFDCEE2A2207}" type="datetimeFigureOut">
              <a:rPr lang="en-IE" smtClean="0"/>
              <a:t>19/07/2021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E9EC2-69FA-4A95-BE22-BA0CC6888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A5B2E-0DEF-41E7-98A5-FD9468634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88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E42B26-D045-48C8-81C7-C19588E59386}"/>
              </a:ext>
            </a:extLst>
          </p:cNvPr>
          <p:cNvSpPr txBox="1"/>
          <p:nvPr/>
        </p:nvSpPr>
        <p:spPr>
          <a:xfrm>
            <a:off x="1023457" y="3129094"/>
            <a:ext cx="507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C100"/>
                </a:solidFill>
              </a:rPr>
              <a:t>SPC 4 ENVIRONMENT PROTECTION, CLIMATE ACTION &amp; ENERGY</a:t>
            </a:r>
          </a:p>
          <a:p>
            <a:r>
              <a:rPr lang="en-IE" dirty="0">
                <a:solidFill>
                  <a:srgbClr val="FFC100"/>
                </a:solidFill>
              </a:rPr>
              <a:t>FRIDAY 25</a:t>
            </a:r>
            <a:r>
              <a:rPr lang="en-IE" baseline="30000" dirty="0">
                <a:solidFill>
                  <a:srgbClr val="FFC100"/>
                </a:solidFill>
              </a:rPr>
              <a:t>TH</a:t>
            </a:r>
            <a:r>
              <a:rPr lang="en-IE" dirty="0">
                <a:solidFill>
                  <a:srgbClr val="FFC100"/>
                </a:solidFill>
              </a:rPr>
              <a:t> JUNE, 2021.</a:t>
            </a:r>
          </a:p>
          <a:p>
            <a:r>
              <a:rPr lang="en-IE" dirty="0">
                <a:solidFill>
                  <a:srgbClr val="FFC1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99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C24A7-0155-4D97-9C38-BB47C6429B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CASUAL TRADING ACT 1995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PART 19, SECTION 198 – 201</a:t>
            </a:r>
          </a:p>
          <a:p>
            <a:pPr marL="0" indent="0">
              <a:buNone/>
            </a:pPr>
            <a:r>
              <a:rPr lang="en-IE" dirty="0"/>
              <a:t>LOCAL GOVERNMENT ACT 2001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S.I. No. 362/2006 REGULATIONS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15C5C8-C06A-40B7-A1E6-1F25A8F8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410004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73B3B-CED6-42E1-9356-068DFD6AA1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CONSULTATION WITH ELECTED MEMBERS OF MUNICIPAL DISTRICTS OF CASTLECOMER, THOMASTOWN/CALLAN AND PILTOWN</a:t>
            </a:r>
          </a:p>
          <a:p>
            <a:endParaRPr lang="en-IE" dirty="0"/>
          </a:p>
          <a:p>
            <a:r>
              <a:rPr lang="en-IE" dirty="0"/>
              <a:t>CONSIDERATION OF FEES, SUITABLE LOCATIONS AND SAFETY OF PROPOSED TRADING BAYS</a:t>
            </a:r>
          </a:p>
          <a:p>
            <a:endParaRPr lang="en-IE" dirty="0"/>
          </a:p>
          <a:p>
            <a:r>
              <a:rPr lang="en-IE" dirty="0"/>
              <a:t>PREPARATION OF DRAFT BYE-LAWS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F6DD9F-A02F-486A-B9D3-E4F93107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REVIEW</a:t>
            </a:r>
            <a:br>
              <a:rPr lang="en-IE" dirty="0"/>
            </a:br>
            <a:r>
              <a:rPr lang="en-IE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59259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E60C1-5B59-40D3-A6EE-EB3204D52F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CONSULT WITH SOLICITORS AND GARDAI</a:t>
            </a:r>
          </a:p>
          <a:p>
            <a:endParaRPr lang="en-IE" dirty="0"/>
          </a:p>
          <a:p>
            <a:r>
              <a:rPr lang="en-IE" dirty="0"/>
              <a:t>ELECTED MEMBERS APPROVE DRAFT BYE-LAWS FOR PUBLICATION</a:t>
            </a:r>
          </a:p>
          <a:p>
            <a:endParaRPr lang="en-IE" dirty="0"/>
          </a:p>
          <a:p>
            <a:r>
              <a:rPr lang="en-IE" dirty="0"/>
              <a:t>ADVERTISE DRAFT BYE-LAWS</a:t>
            </a:r>
          </a:p>
          <a:p>
            <a:endParaRPr lang="en-IE" dirty="0"/>
          </a:p>
          <a:p>
            <a:r>
              <a:rPr lang="en-IE" dirty="0"/>
              <a:t>ALLOW TIME FOR SUBMISSIONS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4A55BF-6817-49E5-9841-5D77D631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53184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2423D9-6C6D-4F8D-A046-6A12B6C7B8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REPORT WILL BE PREPARED ON SUBMISSIONS RECEIVED FOR CONSIDERATION BY ELECTED MEMBERS</a:t>
            </a:r>
          </a:p>
          <a:p>
            <a:endParaRPr lang="en-IE" dirty="0"/>
          </a:p>
          <a:p>
            <a:r>
              <a:rPr lang="en-IE" dirty="0"/>
              <a:t>ELECTED MEMBERS APPROVE OR AMEND BYE-LAWS</a:t>
            </a:r>
          </a:p>
          <a:p>
            <a:endParaRPr lang="en-IE" dirty="0"/>
          </a:p>
          <a:p>
            <a:r>
              <a:rPr lang="en-IE" dirty="0"/>
              <a:t>BYE-LAWS ADOPTED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95FB0-E0A1-4255-A6E7-53847D01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56459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C7432-9C18-4F17-84BB-FC196AC9D0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CASUAL TRADING BYE-LAWS 2021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BYE-LAWS COME INTO FORCE 30 DAYS AFTER ADOPTION BY ELECTED MEMBERS</a:t>
            </a:r>
          </a:p>
          <a:p>
            <a:endParaRPr lang="en-IE" dirty="0"/>
          </a:p>
          <a:p>
            <a:r>
              <a:rPr lang="en-IE" dirty="0"/>
              <a:t> APPROVAL OF THE MINISTER FOR HOUSING, PLANNING AND LOCAL GOVERNMENT MAY BE REQUIRED ALSO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22EAA-5031-48CB-A19D-1151F993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25847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B9D6A9-3D45-4DE5-BD2B-5C76755189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IE" dirty="0"/>
          </a:p>
          <a:p>
            <a:r>
              <a:rPr lang="en-IE" dirty="0"/>
              <a:t>SEPTEMBER – MEMBERS APPROVE DRAFT</a:t>
            </a:r>
          </a:p>
          <a:p>
            <a:endParaRPr lang="en-IE" dirty="0"/>
          </a:p>
          <a:p>
            <a:r>
              <a:rPr lang="en-IE" dirty="0"/>
              <a:t>OCTOBER – ADVERTISE DRAFT BYE LAWS </a:t>
            </a:r>
          </a:p>
          <a:p>
            <a:endParaRPr lang="en-IE" dirty="0"/>
          </a:p>
          <a:p>
            <a:r>
              <a:rPr lang="en-IE" dirty="0"/>
              <a:t>NOVEMBER – CONSIDER SUBMISSIONS PREPARE REPORT FOR MEMBERS</a:t>
            </a:r>
          </a:p>
          <a:p>
            <a:endParaRPr lang="en-IE" dirty="0"/>
          </a:p>
          <a:p>
            <a:r>
              <a:rPr lang="en-IE" dirty="0"/>
              <a:t>NOVEMBER – MEMBERS APPROVE OR AMEND BYE-LAWS</a:t>
            </a:r>
          </a:p>
          <a:p>
            <a:endParaRPr lang="en-IE" dirty="0"/>
          </a:p>
          <a:p>
            <a:r>
              <a:rPr lang="en-IE" dirty="0"/>
              <a:t>DECEMBER – BYE-LAWS COME INTO FORCE 30 DAYS AFTER ADOPTION BY ELECTED MEMBERS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61B9F-68DC-46CA-B936-68417884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TIMELINE</a:t>
            </a:r>
            <a:br>
              <a:rPr lang="en-IE" dirty="0"/>
            </a:br>
            <a:r>
              <a:rPr lang="en-IE" dirty="0"/>
              <a:t>FOR </a:t>
            </a:r>
            <a:br>
              <a:rPr lang="en-IE" dirty="0"/>
            </a:br>
            <a:r>
              <a:rPr lang="en-IE" dirty="0"/>
              <a:t>REVIEW </a:t>
            </a:r>
            <a:br>
              <a:rPr lang="en-IE" dirty="0"/>
            </a:br>
            <a:r>
              <a:rPr lang="en-IE" dirty="0"/>
              <a:t>PROCESS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440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4C019-6DBC-4F95-84AC-38A1BD3EB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4" y="304800"/>
            <a:ext cx="6798130" cy="5872163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pPr marL="0" indent="0" algn="ctr">
              <a:buNone/>
            </a:pPr>
            <a:r>
              <a:rPr lang="en-IE" sz="3200" dirty="0"/>
              <a:t>QUESTIONS</a:t>
            </a:r>
          </a:p>
          <a:p>
            <a:pPr marL="0" indent="0" algn="ctr">
              <a:buNone/>
            </a:pPr>
            <a:endParaRPr lang="en-IE" sz="3200" dirty="0"/>
          </a:p>
          <a:p>
            <a:pPr marL="0" indent="0" algn="ctr">
              <a:buNone/>
            </a:pPr>
            <a:endParaRPr lang="en-IE" sz="3200" dirty="0"/>
          </a:p>
          <a:p>
            <a:pPr marL="0" indent="0" algn="ctr">
              <a:buNone/>
            </a:pPr>
            <a:endParaRPr lang="en-IE" sz="3200" dirty="0"/>
          </a:p>
          <a:p>
            <a:pPr marL="0" indent="0" algn="ctr">
              <a:buNone/>
            </a:pPr>
            <a:r>
              <a:rPr lang="en-IE" sz="4800" dirty="0"/>
              <a:t>THANK YOU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E4E719-7A64-42DE-9516-96830309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CASUAL TRADING BYE-LAWS</a:t>
            </a:r>
            <a:br>
              <a:rPr lang="en-IE" dirty="0"/>
            </a:br>
            <a:r>
              <a:rPr lang="en-IE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4533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92268-D9E0-4D78-B010-633F37046A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REVIEW OF CASUAL TRADING BYE-LAWS  FOR THE ADMINISTRATIVE AREA OF THE MUNICIPAL DISTRICTS OF :-</a:t>
            </a:r>
          </a:p>
          <a:p>
            <a:endParaRPr lang="en-IE" dirty="0"/>
          </a:p>
          <a:p>
            <a:r>
              <a:rPr lang="en-IE" dirty="0"/>
              <a:t>CASTLECOMER</a:t>
            </a:r>
          </a:p>
          <a:p>
            <a:endParaRPr lang="en-IE" dirty="0"/>
          </a:p>
          <a:p>
            <a:r>
              <a:rPr lang="en-IE" dirty="0"/>
              <a:t>CALLAN  THOMASTOWN</a:t>
            </a:r>
          </a:p>
          <a:p>
            <a:endParaRPr lang="en-IE" dirty="0"/>
          </a:p>
          <a:p>
            <a:r>
              <a:rPr lang="en-IE" dirty="0"/>
              <a:t>PILTOWN</a:t>
            </a:r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791A7-3112-4853-AACD-CDBA0D9B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CASUAL TRADING BYE-LAWS 2021</a:t>
            </a:r>
          </a:p>
        </p:txBody>
      </p:sp>
    </p:spTree>
    <p:extLst>
      <p:ext uri="{BB962C8B-B14F-4D97-AF65-F5344CB8AC3E}">
        <p14:creationId xmlns:p14="http://schemas.microsoft.com/office/powerpoint/2010/main" val="16628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3D322-4F50-4FC4-ACEA-1F752C412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4629" y="304800"/>
            <a:ext cx="7698015" cy="6051550"/>
          </a:xfrm>
        </p:spPr>
        <p:txBody>
          <a:bodyPr>
            <a:normAutofit fontScale="92500" lnSpcReduction="20000"/>
          </a:bodyPr>
          <a:lstStyle/>
          <a:p>
            <a:endParaRPr lang="en-IE" dirty="0"/>
          </a:p>
          <a:p>
            <a:pPr marL="0" indent="0">
              <a:buNone/>
            </a:pPr>
            <a:r>
              <a:rPr lang="en-IE" dirty="0">
                <a:solidFill>
                  <a:srgbClr val="414040"/>
                </a:solidFill>
              </a:rPr>
              <a:t>MUNICPAL DISTRICT OF CALLAN / THOMASTOWN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u="sng" dirty="0"/>
              <a:t>Location</a:t>
            </a:r>
            <a:r>
              <a:rPr lang="en-IE" dirty="0"/>
              <a:t>				</a:t>
            </a:r>
            <a:r>
              <a:rPr lang="en-IE" u="sng" dirty="0"/>
              <a:t>No. of Bays</a:t>
            </a:r>
          </a:p>
          <a:p>
            <a:pPr marL="0" indent="0">
              <a:buNone/>
            </a:pPr>
            <a:r>
              <a:rPr lang="en-IE" dirty="0"/>
              <a:t>GRAIGUENAMANAGH		15</a:t>
            </a:r>
          </a:p>
          <a:p>
            <a:pPr marL="0" indent="0">
              <a:buNone/>
            </a:pPr>
            <a:r>
              <a:rPr lang="en-IE" dirty="0"/>
              <a:t>BOAT SLIP AREA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MILL STREET				1</a:t>
            </a:r>
          </a:p>
          <a:p>
            <a:pPr marL="0" indent="0">
              <a:buNone/>
            </a:pPr>
            <a:r>
              <a:rPr lang="en-IE" dirty="0"/>
              <a:t>THOMASTOWN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INISTIOGE				1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HUGGINSTOWN			1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KELLS					1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635F8E-05FD-4260-A9E9-92E33A0A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492918"/>
            <a:ext cx="4336142" cy="5675313"/>
          </a:xfrm>
        </p:spPr>
        <p:txBody>
          <a:bodyPr/>
          <a:lstStyle/>
          <a:p>
            <a:r>
              <a:rPr lang="en-IE" dirty="0"/>
              <a:t>EXISTING CASUAL TRADING BAYS</a:t>
            </a:r>
            <a:br>
              <a:rPr lang="en-IE" dirty="0"/>
            </a:br>
            <a:r>
              <a:rPr lang="en-IE" dirty="0"/>
              <a:t>BYE-LAWS 2002</a:t>
            </a:r>
          </a:p>
        </p:txBody>
      </p:sp>
    </p:spTree>
    <p:extLst>
      <p:ext uri="{BB962C8B-B14F-4D97-AF65-F5344CB8AC3E}">
        <p14:creationId xmlns:p14="http://schemas.microsoft.com/office/powerpoint/2010/main" val="2216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6714A1-1A32-4511-9D35-FBA372969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88" y="691753"/>
            <a:ext cx="6797675" cy="50982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30D7D7-6EA8-4D96-8DD6-88A26C32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INISTIOGE CASUAL TRADING BAY</a:t>
            </a:r>
          </a:p>
        </p:txBody>
      </p:sp>
    </p:spTree>
    <p:extLst>
      <p:ext uri="{BB962C8B-B14F-4D97-AF65-F5344CB8AC3E}">
        <p14:creationId xmlns:p14="http://schemas.microsoft.com/office/powerpoint/2010/main" val="24624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07685-807A-4BBE-BCCE-4DD0E33CCB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88" y="691753"/>
            <a:ext cx="6797675" cy="50982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B03735-EAE2-464E-92DD-5068C5FA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GRAIGUENAMANAGH</a:t>
            </a:r>
            <a:br>
              <a:rPr lang="en-IE" sz="2800" dirty="0"/>
            </a:br>
            <a:r>
              <a:rPr lang="en-IE" sz="2800" dirty="0"/>
              <a:t>BOAT HOUSE </a:t>
            </a:r>
            <a:br>
              <a:rPr lang="en-IE" sz="2800" dirty="0"/>
            </a:br>
            <a:r>
              <a:rPr lang="en-IE" sz="2800" dirty="0"/>
              <a:t>CARPARK</a:t>
            </a:r>
            <a:br>
              <a:rPr lang="en-IE" sz="2800" dirty="0"/>
            </a:b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423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F80D6D-DB38-437C-9BC2-113C4997C5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414040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414040"/>
                </a:solidFill>
              </a:rPr>
              <a:t>MUNICPAL DISTRICT OF CASTLECOMER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u="sng" dirty="0"/>
              <a:t>Location</a:t>
            </a:r>
            <a:r>
              <a:rPr lang="en-IE" dirty="0"/>
              <a:t>				</a:t>
            </a:r>
            <a:r>
              <a:rPr lang="en-IE" u="sng" dirty="0"/>
              <a:t>No. of Bays</a:t>
            </a:r>
          </a:p>
          <a:p>
            <a:pPr marL="0" indent="0">
              <a:buNone/>
            </a:pPr>
            <a:r>
              <a:rPr lang="en-IE" dirty="0"/>
              <a:t>CASTLECOMER			4</a:t>
            </a:r>
          </a:p>
          <a:p>
            <a:pPr marL="0" indent="0">
              <a:buNone/>
            </a:pPr>
            <a:r>
              <a:rPr lang="en-IE" dirty="0"/>
              <a:t>THE SQUARE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KILMANAGH				1</a:t>
            </a:r>
          </a:p>
          <a:p>
            <a:pPr marL="0" indent="0">
              <a:buNone/>
            </a:pPr>
            <a:r>
              <a:rPr lang="en-IE" dirty="0"/>
              <a:t>CALLAN RD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GOWRAN				1</a:t>
            </a:r>
          </a:p>
          <a:p>
            <a:pPr marL="0" indent="0">
              <a:buNone/>
            </a:pPr>
            <a:r>
              <a:rPr lang="en-IE" dirty="0"/>
              <a:t>FAIRGREEN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8C573-ACDE-46B5-94E4-BDD7B8CA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EXISTING CASUAL TRADING BAYS</a:t>
            </a:r>
            <a:br>
              <a:rPr lang="en-IE" dirty="0"/>
            </a:br>
            <a:r>
              <a:rPr lang="en-IE" dirty="0"/>
              <a:t>BYE-LAWS 2002</a:t>
            </a:r>
          </a:p>
        </p:txBody>
      </p:sp>
    </p:spTree>
    <p:extLst>
      <p:ext uri="{BB962C8B-B14F-4D97-AF65-F5344CB8AC3E}">
        <p14:creationId xmlns:p14="http://schemas.microsoft.com/office/powerpoint/2010/main" val="228400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8B6CD0-916A-4BF2-924D-EEC8033D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CASTLECOMER</a:t>
            </a:r>
            <a:br>
              <a:rPr lang="en-IE" sz="4400" dirty="0"/>
            </a:br>
            <a:r>
              <a:rPr lang="en-IE" sz="4400" dirty="0"/>
              <a:t>CASUAL </a:t>
            </a:r>
            <a:br>
              <a:rPr lang="en-IE" sz="4400" dirty="0"/>
            </a:br>
            <a:r>
              <a:rPr lang="en-IE" sz="4400" dirty="0"/>
              <a:t>TRADING BAY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1811D3-40CA-4B14-98FB-0D15F26C53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08314"/>
            <a:ext cx="5203371" cy="4147457"/>
          </a:xfrm>
        </p:spPr>
      </p:pic>
    </p:spTree>
    <p:extLst>
      <p:ext uri="{BB962C8B-B14F-4D97-AF65-F5344CB8AC3E}">
        <p14:creationId xmlns:p14="http://schemas.microsoft.com/office/powerpoint/2010/main" val="388261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F80D6D-DB38-437C-9BC2-113C4997C5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>
              <a:solidFill>
                <a:srgbClr val="414040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414040"/>
                </a:solidFill>
              </a:rPr>
              <a:t>MUNICPAL DISTRICT OF PILTOWN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u="sng" dirty="0"/>
              <a:t>Location</a:t>
            </a:r>
            <a:r>
              <a:rPr lang="en-IE" dirty="0"/>
              <a:t>				</a:t>
            </a:r>
            <a:r>
              <a:rPr lang="en-IE" u="sng" dirty="0"/>
              <a:t>No. of Bays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GLENMORE				1</a:t>
            </a:r>
          </a:p>
          <a:p>
            <a:pPr marL="0" indent="0">
              <a:buNone/>
            </a:pPr>
            <a:r>
              <a:rPr lang="en-IE" dirty="0"/>
              <a:t>LAY-BY OPPOSITE</a:t>
            </a:r>
          </a:p>
          <a:p>
            <a:pPr marL="0" indent="0">
              <a:buNone/>
            </a:pPr>
            <a:r>
              <a:rPr lang="en-IE" dirty="0"/>
              <a:t>CHURCH CARPARK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8C573-ACDE-46B5-94E4-BDD7B8CA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EXISTING CASUAL TRADING BAYS</a:t>
            </a:r>
            <a:br>
              <a:rPr lang="en-IE" dirty="0"/>
            </a:br>
            <a:r>
              <a:rPr lang="en-IE" dirty="0"/>
              <a:t>BYE-LAWS 2002</a:t>
            </a:r>
          </a:p>
        </p:txBody>
      </p:sp>
    </p:spTree>
    <p:extLst>
      <p:ext uri="{BB962C8B-B14F-4D97-AF65-F5344CB8AC3E}">
        <p14:creationId xmlns:p14="http://schemas.microsoft.com/office/powerpoint/2010/main" val="204325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C568B-17F1-472D-9DFB-E5ECCB0A53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  <a:p>
            <a:pPr marL="0" indent="0" algn="ctr">
              <a:buNone/>
            </a:pPr>
            <a:r>
              <a:rPr lang="en-IE" dirty="0"/>
              <a:t>CURRENT FEES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€500 per annum for trading 1 day per week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€125 for each additional days casual trading per week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€1250 maximum fee Casual Trading Licence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€25 per day for specified event in casual trading area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FA941-365B-47BA-9C51-31D2840A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CASUAL TRADING LICENCE FEES</a:t>
            </a:r>
          </a:p>
        </p:txBody>
      </p:sp>
    </p:spTree>
    <p:extLst>
      <p:ext uri="{BB962C8B-B14F-4D97-AF65-F5344CB8AC3E}">
        <p14:creationId xmlns:p14="http://schemas.microsoft.com/office/powerpoint/2010/main" val="92428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C2">
      <a:dk1>
        <a:srgbClr val="414040"/>
      </a:dk1>
      <a:lt1>
        <a:srgbClr val="FFFFFF"/>
      </a:lt1>
      <a:dk2>
        <a:srgbClr val="414040"/>
      </a:dk2>
      <a:lt2>
        <a:srgbClr val="FFC100"/>
      </a:lt2>
      <a:accent1>
        <a:srgbClr val="414040"/>
      </a:accent1>
      <a:accent2>
        <a:srgbClr val="FFC100"/>
      </a:accent2>
      <a:accent3>
        <a:srgbClr val="414040"/>
      </a:accent3>
      <a:accent4>
        <a:srgbClr val="FFC000"/>
      </a:accent4>
      <a:accent5>
        <a:srgbClr val="414040"/>
      </a:accent5>
      <a:accent6>
        <a:srgbClr val="FFC100"/>
      </a:accent6>
      <a:hlink>
        <a:srgbClr val="414040"/>
      </a:hlink>
      <a:folHlink>
        <a:srgbClr val="FFC100"/>
      </a:folHlink>
    </a:clrScheme>
    <a:fontScheme name="KCC2">
      <a:majorFont>
        <a:latin typeface="Akzidenz-Grotesk Pro Super"/>
        <a:ea typeface=""/>
        <a:cs typeface=""/>
      </a:majorFont>
      <a:minorFont>
        <a:latin typeface="Akzidenz-Grotesk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297</Words>
  <Application>Microsoft Office PowerPoint</Application>
  <PresentationFormat>Widescreen</PresentationFormat>
  <Paragraphs>130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Akzidenz-Grotesk Pro Bold</vt:lpstr>
      <vt:lpstr>Akzidenz-Grotesk Pro Regular</vt:lpstr>
      <vt:lpstr>Akzidenz-Grotesk Pro Super</vt:lpstr>
      <vt:lpstr>Arial</vt:lpstr>
      <vt:lpstr>Calibri</vt:lpstr>
      <vt:lpstr>Office Theme</vt:lpstr>
      <vt:lpstr>PowerPoint Presentation</vt:lpstr>
      <vt:lpstr>CASUAL TRADING BYE-LAWS 2021</vt:lpstr>
      <vt:lpstr>EXISTING CASUAL TRADING BAYS BYE-LAWS 2002</vt:lpstr>
      <vt:lpstr>INISTIOGE CASUAL TRADING BAY</vt:lpstr>
      <vt:lpstr>GRAIGUENAMANAGH BOAT HOUSE  CARPARK </vt:lpstr>
      <vt:lpstr>EXISTING CASUAL TRADING BAYS BYE-LAWS 2002</vt:lpstr>
      <vt:lpstr>CASTLECOMER CASUAL  TRADING BAY</vt:lpstr>
      <vt:lpstr>EXISTING CASUAL TRADING BAYS BYE-LAWS 2002</vt:lpstr>
      <vt:lpstr>CASUAL TRADING LICENCE FEES</vt:lpstr>
      <vt:lpstr>LEGISLATION</vt:lpstr>
      <vt:lpstr>REVIEW PROCESS</vt:lpstr>
      <vt:lpstr>REVIEW PROCESS</vt:lpstr>
      <vt:lpstr>REVIEW PROCESS</vt:lpstr>
      <vt:lpstr>REVIEW PROCESS</vt:lpstr>
      <vt:lpstr>TIMELINE FOR  REVIEW  PROCESS </vt:lpstr>
      <vt:lpstr>CASUAL TRADING BYE-LAWS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Butler</dc:creator>
  <cp:lastModifiedBy>Brenda Kelly</cp:lastModifiedBy>
  <cp:revision>69</cp:revision>
  <dcterms:created xsi:type="dcterms:W3CDTF">2021-03-11T14:43:48Z</dcterms:created>
  <dcterms:modified xsi:type="dcterms:W3CDTF">2021-07-19T16:00:43Z</dcterms:modified>
</cp:coreProperties>
</file>