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65" r:id="rId3"/>
    <p:sldId id="269" r:id="rId4"/>
    <p:sldId id="270" r:id="rId5"/>
    <p:sldId id="271" r:id="rId6"/>
    <p:sldId id="268" r:id="rId7"/>
    <p:sldId id="260" r:id="rId8"/>
    <p:sldId id="272" r:id="rId9"/>
    <p:sldId id="273" r:id="rId10"/>
    <p:sldId id="274" r:id="rId11"/>
    <p:sldId id="276" r:id="rId12"/>
    <p:sldId id="275" r:id="rId13"/>
    <p:sldId id="27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sz="1800" dirty="0"/>
              <a:t>Hours</a:t>
            </a:r>
            <a:r>
              <a:rPr lang="en-IE" sz="1800" baseline="0" dirty="0"/>
              <a:t> Covered </a:t>
            </a:r>
            <a:endParaRPr lang="en-IE" sz="18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85C-4F72-9107-194A9E719F8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85C-4F72-9107-194A9E719F8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85C-4F72-9107-194A9E719F8E}"/>
              </c:ext>
            </c:extLst>
          </c:dPt>
          <c:cat>
            <c:strRef>
              <c:f>Sheet1!$B$10:$B$12</c:f>
              <c:strCache>
                <c:ptCount val="3"/>
                <c:pt idx="0">
                  <c:v>Covid</c:v>
                </c:pt>
                <c:pt idx="1">
                  <c:v>Community</c:v>
                </c:pt>
                <c:pt idx="2">
                  <c:v>Search</c:v>
                </c:pt>
              </c:strCache>
            </c:strRef>
          </c:cat>
          <c:val>
            <c:numRef>
              <c:f>Sheet1!$C$10:$C$12</c:f>
              <c:numCache>
                <c:formatCode>General</c:formatCode>
                <c:ptCount val="3"/>
                <c:pt idx="0">
                  <c:v>2112</c:v>
                </c:pt>
                <c:pt idx="1">
                  <c:v>236</c:v>
                </c:pt>
                <c:pt idx="2">
                  <c:v>310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85C-4F72-9107-194A9E719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6903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45551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449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66432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8935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845745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3352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2097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4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52010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46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1E44ADE-1D14-43F8-A458-F8EDF073CAF5}" type="datetimeFigureOut">
              <a:rPr lang="en-IE" smtClean="0"/>
              <a:t>15/02/2021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3DE34C71-9D26-4953-AD28-BC9E074BBB1F}" type="slidenum">
              <a:rPr lang="en-IE" smtClean="0"/>
              <a:t>‹#›</a:t>
            </a:fld>
            <a:endParaRPr lang="en-I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1480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865BE-35FB-42E8-AE25-C7D01DF915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2668" y="830159"/>
            <a:ext cx="8001000" cy="2971801"/>
          </a:xfrm>
        </p:spPr>
        <p:txBody>
          <a:bodyPr/>
          <a:lstStyle/>
          <a:p>
            <a:r>
              <a:rPr lang="en-US" dirty="0"/>
              <a:t>Kilkenny Civil Defence</a:t>
            </a:r>
            <a:endParaRPr lang="en-IE" dirty="0"/>
          </a:p>
        </p:txBody>
      </p:sp>
      <p:pic>
        <p:nvPicPr>
          <p:cNvPr id="4" name="Picture 3" descr="cd new apt">
            <a:extLst>
              <a:ext uri="{FF2B5EF4-FFF2-40B4-BE49-F238E27FC236}">
                <a16:creationId xmlns:a16="http://schemas.microsoft.com/office/drawing/2014/main" id="{27ED7E40-2336-4BD6-9EE6-2220E6649E98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1821" y="584826"/>
            <a:ext cx="1495967" cy="1034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2FC637-6880-4DE7-9C00-520921AF4B0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02" y="541439"/>
            <a:ext cx="1253645" cy="10507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99780A-B812-49EF-9F96-89E1D8537F0D}"/>
              </a:ext>
            </a:extLst>
          </p:cNvPr>
          <p:cNvSpPr txBox="1"/>
          <p:nvPr/>
        </p:nvSpPr>
        <p:spPr>
          <a:xfrm>
            <a:off x="8573549" y="5712903"/>
            <a:ext cx="2204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15/02/2021</a:t>
            </a:r>
            <a:endParaRPr lang="en-IE" sz="3200" b="1" dirty="0"/>
          </a:p>
        </p:txBody>
      </p:sp>
    </p:spTree>
    <p:extLst>
      <p:ext uri="{BB962C8B-B14F-4D97-AF65-F5344CB8AC3E}">
        <p14:creationId xmlns:p14="http://schemas.microsoft.com/office/powerpoint/2010/main" val="283519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C2BD-3C81-41E3-A87F-0B30426C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806262"/>
          </a:xfrm>
        </p:spPr>
        <p:txBody>
          <a:bodyPr/>
          <a:lstStyle/>
          <a:p>
            <a:r>
              <a:rPr lang="en-US" dirty="0"/>
              <a:t>Funding</a:t>
            </a:r>
            <a:endParaRPr lang="en-IE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1126B8-440F-44CC-89EC-F436FB64AD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938" y="1266738"/>
            <a:ext cx="9720262" cy="5465366"/>
          </a:xfrm>
        </p:spPr>
        <p:txBody>
          <a:bodyPr>
            <a:normAutofit fontScale="47500" lnSpcReduction="20000"/>
          </a:bodyPr>
          <a:lstStyle/>
          <a:p>
            <a:r>
              <a:rPr lang="en-US" sz="7200" b="1" dirty="0"/>
              <a:t>2020 </a:t>
            </a:r>
          </a:p>
          <a:p>
            <a:r>
              <a:rPr lang="en-US" sz="5100" dirty="0"/>
              <a:t>Dept of Defence grant 70% Max of 90K</a:t>
            </a:r>
          </a:p>
          <a:p>
            <a:r>
              <a:rPr lang="en-US" sz="5100" dirty="0"/>
              <a:t>LA must contribute further 30% on top of grant</a:t>
            </a:r>
          </a:p>
          <a:p>
            <a:r>
              <a:rPr lang="en-US" sz="5100" dirty="0"/>
              <a:t>2020 Kilkenny LA committed €72,000</a:t>
            </a:r>
          </a:p>
          <a:p>
            <a:r>
              <a:rPr lang="en-US" sz="5100" dirty="0"/>
              <a:t>Adopted budget €154,600</a:t>
            </a:r>
          </a:p>
          <a:p>
            <a:r>
              <a:rPr lang="en-US" sz="5100" dirty="0"/>
              <a:t>Covers all running costs- Salary, rent of premises, training, maintenance etc. </a:t>
            </a:r>
          </a:p>
          <a:p>
            <a:endParaRPr lang="en-US" sz="5100" dirty="0"/>
          </a:p>
          <a:p>
            <a:r>
              <a:rPr lang="en-US" sz="5100" dirty="0"/>
              <a:t>Additional Funding from Dept – €44,400 for Jeep/inflatable tent</a:t>
            </a:r>
          </a:p>
          <a:p>
            <a:endParaRPr lang="en-US" sz="5100" dirty="0"/>
          </a:p>
          <a:p>
            <a:r>
              <a:rPr lang="en-US" sz="5100" dirty="0"/>
              <a:t>Total spend 2020 = €199,000</a:t>
            </a:r>
          </a:p>
          <a:p>
            <a:pPr marL="0" indent="0">
              <a:buNone/>
            </a:pPr>
            <a:r>
              <a:rPr lang="en-US" sz="7200" b="1" dirty="0"/>
              <a:t> </a:t>
            </a:r>
          </a:p>
          <a:p>
            <a:pPr marL="0" indent="0">
              <a:buNone/>
            </a:pPr>
            <a:endParaRPr lang="en-US" sz="7200" b="1" dirty="0"/>
          </a:p>
          <a:p>
            <a:endParaRPr lang="en-US" sz="7200" b="1" dirty="0"/>
          </a:p>
          <a:p>
            <a:endParaRPr lang="en-US" sz="6400" b="1" dirty="0"/>
          </a:p>
          <a:p>
            <a:endParaRPr lang="en-US" sz="6400" b="1" dirty="0"/>
          </a:p>
          <a:p>
            <a:endParaRPr lang="en-US" sz="6400" b="1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3711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0A67CC-7648-477D-B66D-D341B5A1134C}"/>
              </a:ext>
            </a:extLst>
          </p:cNvPr>
          <p:cNvSpPr/>
          <p:nvPr/>
        </p:nvSpPr>
        <p:spPr>
          <a:xfrm>
            <a:off x="1677798" y="503339"/>
            <a:ext cx="801148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Funding </a:t>
            </a:r>
            <a:r>
              <a:rPr lang="en-US" b="1" dirty="0" err="1"/>
              <a:t>cont</a:t>
            </a:r>
            <a:r>
              <a:rPr lang="en-US" b="1" dirty="0"/>
              <a:t>:</a:t>
            </a:r>
          </a:p>
          <a:p>
            <a:r>
              <a:rPr lang="en-US" b="1" dirty="0"/>
              <a:t>2021</a:t>
            </a:r>
          </a:p>
          <a:p>
            <a:endParaRPr lang="en-US" b="1" dirty="0"/>
          </a:p>
          <a:p>
            <a:r>
              <a:rPr lang="en-US" dirty="0"/>
              <a:t>Adopted budget €189,000</a:t>
            </a:r>
          </a:p>
          <a:p>
            <a:r>
              <a:rPr lang="en-US" dirty="0"/>
              <a:t>Dept have committed extra funding for F/T Assistant Civil Defence Officer (grade 4) (Recruitment Feb 2021)</a:t>
            </a:r>
          </a:p>
          <a:p>
            <a:endParaRPr lang="en-US" dirty="0"/>
          </a:p>
          <a:p>
            <a:r>
              <a:rPr lang="en-US" dirty="0"/>
              <a:t>LA committed €72,000</a:t>
            </a:r>
          </a:p>
          <a:p>
            <a:endParaRPr lang="en-US" dirty="0"/>
          </a:p>
          <a:p>
            <a:r>
              <a:rPr lang="en-US" dirty="0"/>
              <a:t>Loss: </a:t>
            </a:r>
          </a:p>
          <a:p>
            <a:r>
              <a:rPr lang="en-US" dirty="0"/>
              <a:t>Rent assistance from Dept. of €5000 being halved in 2021 and will cease in 2022</a:t>
            </a:r>
          </a:p>
          <a:p>
            <a:r>
              <a:rPr lang="en-US" dirty="0"/>
              <a:t>Full €23000 rent to be paid from CD budget</a:t>
            </a:r>
          </a:p>
          <a:p>
            <a:endParaRPr lang="en-US" dirty="0"/>
          </a:p>
          <a:p>
            <a:r>
              <a:rPr lang="en-US" dirty="0"/>
              <a:t>Needs:</a:t>
            </a:r>
          </a:p>
          <a:p>
            <a:r>
              <a:rPr lang="en-US" dirty="0"/>
              <a:t>Dedicated premises for Civil Defence </a:t>
            </a:r>
          </a:p>
          <a:p>
            <a:r>
              <a:rPr lang="en-US" dirty="0"/>
              <a:t>Premises suitable for vehicle/equipment storage – not for training</a:t>
            </a:r>
          </a:p>
          <a:p>
            <a:endParaRPr lang="en-US" dirty="0"/>
          </a:p>
          <a:p>
            <a:r>
              <a:rPr lang="en-US" dirty="0"/>
              <a:t>Dept of Defence contribution to permanent premises </a:t>
            </a:r>
            <a:r>
              <a:rPr lang="en-US" dirty="0" err="1"/>
              <a:t>aprox</a:t>
            </a:r>
            <a:r>
              <a:rPr lang="en-US" dirty="0"/>
              <a:t> €25K P/A over 5 years</a:t>
            </a:r>
          </a:p>
        </p:txBody>
      </p:sp>
    </p:spTree>
    <p:extLst>
      <p:ext uri="{BB962C8B-B14F-4D97-AF65-F5344CB8AC3E}">
        <p14:creationId xmlns:p14="http://schemas.microsoft.com/office/powerpoint/2010/main" val="30745222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F9587-29F7-4CE7-9E8F-CD22E77D2553}"/>
              </a:ext>
            </a:extLst>
          </p:cNvPr>
          <p:cNvSpPr/>
          <p:nvPr/>
        </p:nvSpPr>
        <p:spPr>
          <a:xfrm>
            <a:off x="654341" y="343950"/>
            <a:ext cx="84896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Future Plans include:</a:t>
            </a:r>
          </a:p>
          <a:p>
            <a:r>
              <a:rPr lang="en-US" dirty="0"/>
              <a:t>Drone Team</a:t>
            </a:r>
          </a:p>
          <a:p>
            <a:endParaRPr lang="en-US" dirty="0"/>
          </a:p>
          <a:p>
            <a:r>
              <a:rPr lang="en-US" dirty="0"/>
              <a:t>4x4 Jeep Ambulance Conversion – Dormant accounts fund €35K grant for purchase of vehicle -Conversion costs €25K – sale of older vehicles €14K</a:t>
            </a:r>
          </a:p>
          <a:p>
            <a:endParaRPr lang="en-US" dirty="0"/>
          </a:p>
          <a:p>
            <a:r>
              <a:rPr lang="en-US" dirty="0"/>
              <a:t>Grow Volunteer base to 50 volunteers</a:t>
            </a:r>
          </a:p>
          <a:p>
            <a:endParaRPr lang="en-US" dirty="0"/>
          </a:p>
          <a:p>
            <a:r>
              <a:rPr lang="en-US" dirty="0"/>
              <a:t>Dedicated Building for Civil Defence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289AF8-DFAC-4D7F-9E52-02A2D3E83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01" y="3649084"/>
            <a:ext cx="4806961" cy="27349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13AD01-6CDE-47AA-8C3A-913B3DCFDF16}"/>
              </a:ext>
            </a:extLst>
          </p:cNvPr>
          <p:cNvSpPr txBox="1"/>
          <p:nvPr/>
        </p:nvSpPr>
        <p:spPr>
          <a:xfrm>
            <a:off x="3254928" y="4087603"/>
            <a:ext cx="1644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Waterford Civil Defence</a:t>
            </a:r>
            <a:endParaRPr lang="en-IE" sz="1400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4129657-BEDD-408B-A838-44B844FC6C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306" y="2236307"/>
            <a:ext cx="4471332" cy="334918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6FAE33-2F83-4D4A-9DF7-754A979A1B04}"/>
              </a:ext>
            </a:extLst>
          </p:cNvPr>
          <p:cNvSpPr txBox="1"/>
          <p:nvPr/>
        </p:nvSpPr>
        <p:spPr>
          <a:xfrm>
            <a:off x="6962556" y="5763146"/>
            <a:ext cx="391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 </a:t>
            </a:r>
            <a:r>
              <a:rPr lang="en-US" dirty="0" err="1"/>
              <a:t>Meath</a:t>
            </a:r>
            <a:r>
              <a:rPr lang="en-US" dirty="0"/>
              <a:t> Civil Defence Opened 2020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96170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25BA66-0166-4B03-97DC-02C5820CF88C}"/>
              </a:ext>
            </a:extLst>
          </p:cNvPr>
          <p:cNvSpPr txBox="1"/>
          <p:nvPr/>
        </p:nvSpPr>
        <p:spPr>
          <a:xfrm>
            <a:off x="2843869" y="1224793"/>
            <a:ext cx="56961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Thank you</a:t>
            </a:r>
            <a:r>
              <a:rPr lang="en-IE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 for your time</a:t>
            </a:r>
          </a:p>
          <a:p>
            <a:endParaRPr lang="en-US" sz="4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endParaRPr lang="en-US" sz="4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  <a:p>
            <a:pPr algn="ctr"/>
            <a:r>
              <a:rPr lang="en-US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Question’s</a:t>
            </a:r>
            <a:r>
              <a:rPr lang="en-IE" sz="4400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?</a:t>
            </a:r>
            <a:endParaRPr lang="en-US" sz="44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53673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AF5AD5-31BD-48A9-B252-C6C21E7A5E20}"/>
              </a:ext>
            </a:extLst>
          </p:cNvPr>
          <p:cNvSpPr txBox="1"/>
          <p:nvPr/>
        </p:nvSpPr>
        <p:spPr>
          <a:xfrm>
            <a:off x="1378590" y="734036"/>
            <a:ext cx="1081341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Primary Function to be Emergency Ready</a:t>
            </a:r>
          </a:p>
          <a:p>
            <a:r>
              <a:rPr lang="en-US" b="1" dirty="0"/>
              <a:t>support to:</a:t>
            </a:r>
          </a:p>
          <a:p>
            <a:endParaRPr lang="en-US" b="1" dirty="0"/>
          </a:p>
          <a:p>
            <a:r>
              <a:rPr lang="en-US" dirty="0"/>
              <a:t>				  Extreme weather response- transport/evacuation</a:t>
            </a:r>
          </a:p>
          <a:p>
            <a:r>
              <a:rPr lang="en-US" dirty="0"/>
              <a:t>				  Welfare provision</a:t>
            </a:r>
          </a:p>
          <a:p>
            <a:r>
              <a:rPr lang="en-US" dirty="0"/>
              <a:t>				  Responding to Community Call</a:t>
            </a:r>
          </a:p>
          <a:p>
            <a:r>
              <a:rPr lang="en-US" dirty="0"/>
              <a:t>				  Distribution of warning notices</a:t>
            </a:r>
          </a:p>
          <a:p>
            <a:r>
              <a:rPr lang="en-US" dirty="0"/>
              <a:t>														Flood supports</a:t>
            </a:r>
          </a:p>
          <a:p>
            <a:r>
              <a:rPr lang="en-US" dirty="0"/>
              <a:t>   														Water rescue                                                      </a:t>
            </a:r>
          </a:p>
          <a:p>
            <a:r>
              <a:rPr lang="en-US" dirty="0"/>
              <a:t>                          </a:t>
            </a:r>
          </a:p>
          <a:p>
            <a:endParaRPr lang="en-US" dirty="0"/>
          </a:p>
          <a:p>
            <a:r>
              <a:rPr lang="en-US" dirty="0"/>
              <a:t>			     River and open land search/rescue</a:t>
            </a:r>
          </a:p>
          <a:p>
            <a:r>
              <a:rPr lang="en-US" dirty="0"/>
              <a:t>		             First aid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				  Transport during weather events-Medical/staff/Equipment</a:t>
            </a:r>
            <a:endParaRPr lang="en-IE" dirty="0"/>
          </a:p>
          <a:p>
            <a:r>
              <a:rPr lang="en-US" dirty="0"/>
              <a:t>								  Additional Medical support at major incidents</a:t>
            </a:r>
            <a:endParaRPr lang="en-IE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994675-3DB4-4C9C-B788-4FAC47F6D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761" y="2271217"/>
            <a:ext cx="2345165" cy="1696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88EAE9-B5B8-4DD5-8347-C7907CD69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488" y="3967908"/>
            <a:ext cx="1704266" cy="16966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481B04-EF98-41D5-85CC-65336274E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89" y="5264784"/>
            <a:ext cx="4469507" cy="799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F9B58B-DA5E-4E84-AD00-B2763C571EED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211" y="1667293"/>
            <a:ext cx="1478956" cy="12078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053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6E5755-A5F1-405F-9255-D941ED4B9D3B}"/>
              </a:ext>
            </a:extLst>
          </p:cNvPr>
          <p:cNvSpPr txBox="1"/>
          <p:nvPr/>
        </p:nvSpPr>
        <p:spPr>
          <a:xfrm>
            <a:off x="397564" y="397565"/>
            <a:ext cx="1132960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Main Areas of Response/Training</a:t>
            </a:r>
          </a:p>
          <a:p>
            <a:r>
              <a:rPr lang="en-US" b="1" dirty="0"/>
              <a:t>Transport</a:t>
            </a:r>
          </a:p>
          <a:p>
            <a:endParaRPr lang="en-US" dirty="0"/>
          </a:p>
          <a:p>
            <a:r>
              <a:rPr lang="en-US" dirty="0"/>
              <a:t>         - Training                     		                                                      - Vehicles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-Role in the Major Emergency Plan 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B474FC-42F0-427E-BF68-8C5F26DD8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779139"/>
              </p:ext>
            </p:extLst>
          </p:nvPr>
        </p:nvGraphicFramePr>
        <p:xfrm>
          <a:off x="159025" y="3258532"/>
          <a:ext cx="6599584" cy="23157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36647">
                  <a:extLst>
                    <a:ext uri="{9D8B030D-6E8A-4147-A177-3AD203B41FA5}">
                      <a16:colId xmlns:a16="http://schemas.microsoft.com/office/drawing/2014/main" val="661855937"/>
                    </a:ext>
                  </a:extLst>
                </a:gridCol>
                <a:gridCol w="5562937">
                  <a:extLst>
                    <a:ext uri="{9D8B030D-6E8A-4147-A177-3AD203B41FA5}">
                      <a16:colId xmlns:a16="http://schemas.microsoft.com/office/drawing/2014/main" val="4077648647"/>
                    </a:ext>
                  </a:extLst>
                </a:gridCol>
              </a:tblGrid>
              <a:tr h="5650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Transport 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Council staff for emergency repairs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3330918"/>
                  </a:ext>
                </a:extLst>
              </a:tr>
              <a:tr h="85717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4 wheel drives 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Patient/staff transfer to and from hospitals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65312190"/>
                  </a:ext>
                </a:extLst>
              </a:tr>
              <a:tr h="328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Emergency provision drop off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3975760"/>
                  </a:ext>
                </a:extLst>
              </a:tr>
              <a:tr h="565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Displaced persons to emergency accommodation</a:t>
                      </a:r>
                      <a:endParaRPr lang="en-IE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738601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3E67CA3-3B7C-4538-AA80-AA93E5E1A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5006347"/>
              </p:ext>
            </p:extLst>
          </p:nvPr>
        </p:nvGraphicFramePr>
        <p:xfrm>
          <a:off x="7487477" y="787031"/>
          <a:ext cx="423969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846">
                  <a:extLst>
                    <a:ext uri="{9D8B030D-6E8A-4147-A177-3AD203B41FA5}">
                      <a16:colId xmlns:a16="http://schemas.microsoft.com/office/drawing/2014/main" val="166529801"/>
                    </a:ext>
                  </a:extLst>
                </a:gridCol>
                <a:gridCol w="2119846">
                  <a:extLst>
                    <a:ext uri="{9D8B030D-6E8A-4147-A177-3AD203B41FA5}">
                      <a16:colId xmlns:a16="http://schemas.microsoft.com/office/drawing/2014/main" val="252726802"/>
                    </a:ext>
                  </a:extLst>
                </a:gridCol>
              </a:tblGrid>
              <a:tr h="329849">
                <a:tc>
                  <a:txBody>
                    <a:bodyPr/>
                    <a:lstStyle/>
                    <a:p>
                      <a:r>
                        <a:rPr lang="en-US" b="0" dirty="0"/>
                        <a:t>4x4 jeeps</a:t>
                      </a:r>
                      <a:endParaRPr lang="en-I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8265431"/>
                  </a:ext>
                </a:extLst>
              </a:tr>
              <a:tr h="329849">
                <a:tc>
                  <a:txBody>
                    <a:bodyPr/>
                    <a:lstStyle/>
                    <a:p>
                      <a:r>
                        <a:rPr lang="en-US" dirty="0"/>
                        <a:t>Ambulances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7927392"/>
                  </a:ext>
                </a:extLst>
              </a:tr>
              <a:tr h="329849">
                <a:tc>
                  <a:txBody>
                    <a:bodyPr/>
                    <a:lstStyle/>
                    <a:p>
                      <a:r>
                        <a:rPr lang="en-US" dirty="0"/>
                        <a:t>Minibus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415359"/>
                  </a:ext>
                </a:extLst>
              </a:tr>
              <a:tr h="577235">
                <a:tc>
                  <a:txBody>
                    <a:bodyPr/>
                    <a:lstStyle/>
                    <a:p>
                      <a:r>
                        <a:rPr lang="en-US" dirty="0"/>
                        <a:t>Communications control van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094045"/>
                  </a:ext>
                </a:extLst>
              </a:tr>
              <a:tr h="329849">
                <a:tc>
                  <a:txBody>
                    <a:bodyPr/>
                    <a:lstStyle/>
                    <a:p>
                      <a:r>
                        <a:rPr lang="en-US" dirty="0"/>
                        <a:t>Welfare van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19362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FEF1EE-C714-421A-812A-882E3E1BF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340031"/>
              </p:ext>
            </p:extLst>
          </p:nvPr>
        </p:nvGraphicFramePr>
        <p:xfrm>
          <a:off x="2107096" y="829461"/>
          <a:ext cx="3988904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8904">
                  <a:extLst>
                    <a:ext uri="{9D8B030D-6E8A-4147-A177-3AD203B41FA5}">
                      <a16:colId xmlns:a16="http://schemas.microsoft.com/office/drawing/2014/main" val="2339967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Severe weather driving </a:t>
                      </a:r>
                      <a:endParaRPr lang="en-I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7734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Advanced severe weather driving  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06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Winch operator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678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C1 driving – Ambulance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9042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ADI –Driving Instructor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685901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D76E3B5-BADE-4477-AFE3-D8996AA7A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461" y="3429000"/>
            <a:ext cx="4344709" cy="32585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90F1F8-813F-423B-AEB3-F028F41986EC}"/>
              </a:ext>
            </a:extLst>
          </p:cNvPr>
          <p:cNvSpPr txBox="1"/>
          <p:nvPr/>
        </p:nvSpPr>
        <p:spPr>
          <a:xfrm>
            <a:off x="3711329" y="6008661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New Ford Rangers 2019/2020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2111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224DD87-8A28-448F-8993-6A59EF31AE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5727938"/>
              </p:ext>
            </p:extLst>
          </p:nvPr>
        </p:nvGraphicFramePr>
        <p:xfrm>
          <a:off x="6096000" y="871533"/>
          <a:ext cx="5771322" cy="13609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3130">
                  <a:extLst>
                    <a:ext uri="{9D8B030D-6E8A-4147-A177-3AD203B41FA5}">
                      <a16:colId xmlns:a16="http://schemas.microsoft.com/office/drawing/2014/main" val="1113045420"/>
                    </a:ext>
                  </a:extLst>
                </a:gridCol>
                <a:gridCol w="4818192">
                  <a:extLst>
                    <a:ext uri="{9D8B030D-6E8A-4147-A177-3AD203B41FA5}">
                      <a16:colId xmlns:a16="http://schemas.microsoft.com/office/drawing/2014/main" val="2467302144"/>
                    </a:ext>
                  </a:extLst>
                </a:gridCol>
              </a:tblGrid>
              <a:tr h="4534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Casualty 1</a:t>
                      </a:r>
                      <a:r>
                        <a:rPr lang="en-US" sz="1100" baseline="30000" dirty="0">
                          <a:effectLst/>
                        </a:rPr>
                        <a:t>st</a:t>
                      </a:r>
                      <a:r>
                        <a:rPr lang="en-US" sz="1100" dirty="0">
                          <a:effectLst/>
                        </a:rPr>
                        <a:t> Aid Support</a:t>
                      </a:r>
                      <a:endParaRPr lang="en-I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Provide 2 ambulances for transport of patients</a:t>
                      </a:r>
                      <a:endParaRPr lang="en-IE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9995639"/>
                  </a:ext>
                </a:extLst>
              </a:tr>
              <a:tr h="453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Provide medics up to Paramedic level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97201321"/>
                  </a:ext>
                </a:extLst>
              </a:tr>
              <a:tr h="4537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I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Provide emergency medical equipment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6781457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E41D272-DCC9-433B-AA4B-91027E338E30}"/>
              </a:ext>
            </a:extLst>
          </p:cNvPr>
          <p:cNvSpPr txBox="1"/>
          <p:nvPr/>
        </p:nvSpPr>
        <p:spPr>
          <a:xfrm>
            <a:off x="689112" y="113423"/>
            <a:ext cx="9826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Casualty Response        </a:t>
            </a:r>
            <a:r>
              <a:rPr lang="en-US" b="1" dirty="0">
                <a:solidFill>
                  <a:schemeClr val="bg1"/>
                </a:solidFill>
              </a:rPr>
              <a:t>																			</a:t>
            </a:r>
            <a:r>
              <a:rPr lang="en-US" dirty="0"/>
              <a:t>-Training                                                      - Role in Major Emergency Plan</a:t>
            </a:r>
            <a:r>
              <a:rPr lang="en-US" b="1" dirty="0"/>
              <a:t>  </a:t>
            </a:r>
            <a:r>
              <a:rPr lang="en-US" b="1" dirty="0">
                <a:solidFill>
                  <a:schemeClr val="bg1"/>
                </a:solidFill>
              </a:rPr>
              <a:t>                                                                                                                                           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81E2B3-EA83-4B3D-A0F2-7B2D61919D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973172"/>
              </p:ext>
            </p:extLst>
          </p:nvPr>
        </p:nvGraphicFramePr>
        <p:xfrm>
          <a:off x="540992" y="838936"/>
          <a:ext cx="395798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7983">
                  <a:extLst>
                    <a:ext uri="{9D8B030D-6E8A-4147-A177-3AD203B41FA5}">
                      <a16:colId xmlns:a16="http://schemas.microsoft.com/office/drawing/2014/main" val="25327192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First Aid Responder</a:t>
                      </a:r>
                      <a:endParaRPr lang="en-I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9877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Emergency First Responder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06364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Emergency Medical Technician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1430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Paramedic - External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531035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96FFDBF-3C76-4864-9268-0A6576F4C4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0862566"/>
              </p:ext>
            </p:extLst>
          </p:nvPr>
        </p:nvGraphicFramePr>
        <p:xfrm>
          <a:off x="6096000" y="3508884"/>
          <a:ext cx="5937250" cy="1458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43075">
                  <a:extLst>
                    <a:ext uri="{9D8B030D-6E8A-4147-A177-3AD203B41FA5}">
                      <a16:colId xmlns:a16="http://schemas.microsoft.com/office/drawing/2014/main" val="3196409287"/>
                    </a:ext>
                  </a:extLst>
                </a:gridCol>
                <a:gridCol w="4194175">
                  <a:extLst>
                    <a:ext uri="{9D8B030D-6E8A-4147-A177-3AD203B41FA5}">
                      <a16:colId xmlns:a16="http://schemas.microsoft.com/office/drawing/2014/main" val="3814961738"/>
                    </a:ext>
                  </a:extLst>
                </a:gridCol>
              </a:tblGrid>
              <a:tr h="422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Search and Rescue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Open Country search for missing persons</a:t>
                      </a:r>
                      <a:endParaRPr lang="en-IE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1490175"/>
                  </a:ext>
                </a:extLst>
              </a:tr>
              <a:tr h="42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Water based search for missing persons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2430917"/>
                  </a:ext>
                </a:extLst>
              </a:tr>
              <a:tr h="4231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Flood water rescue from buildings 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36139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2C142084-D77C-470C-88C9-79610CE62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77266" y="5264364"/>
            <a:ext cx="649109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E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83AFDB9-D813-4CEF-A995-2A68D3E57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979047"/>
              </p:ext>
            </p:extLst>
          </p:nvPr>
        </p:nvGraphicFramePr>
        <p:xfrm>
          <a:off x="515337" y="3461591"/>
          <a:ext cx="4779993" cy="1892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9993">
                  <a:extLst>
                    <a:ext uri="{9D8B030D-6E8A-4147-A177-3AD203B41FA5}">
                      <a16:colId xmlns:a16="http://schemas.microsoft.com/office/drawing/2014/main" val="1294694188"/>
                    </a:ext>
                  </a:extLst>
                </a:gridCol>
              </a:tblGrid>
              <a:tr h="353325">
                <a:tc>
                  <a:txBody>
                    <a:bodyPr/>
                    <a:lstStyle/>
                    <a:p>
                      <a:r>
                        <a:rPr lang="en-US" b="0" dirty="0"/>
                        <a:t>Water Awareness</a:t>
                      </a:r>
                      <a:endParaRPr lang="en-I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6978439"/>
                  </a:ext>
                </a:extLst>
              </a:tr>
              <a:tr h="480522">
                <a:tc>
                  <a:txBody>
                    <a:bodyPr/>
                    <a:lstStyle/>
                    <a:p>
                      <a:r>
                        <a:rPr lang="en-US" dirty="0"/>
                        <a:t>Personal Survival Techniques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6858213"/>
                  </a:ext>
                </a:extLst>
              </a:tr>
              <a:tr h="650118">
                <a:tc>
                  <a:txBody>
                    <a:bodyPr/>
                    <a:lstStyle/>
                    <a:p>
                      <a:r>
                        <a:rPr lang="en-US" dirty="0"/>
                        <a:t>National Powerboat Certificate 1/2/3</a:t>
                      </a:r>
                    </a:p>
                    <a:p>
                      <a:r>
                        <a:rPr lang="en-US" dirty="0"/>
                        <a:t>Swift water and flood rescue boat certificate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8980833"/>
                  </a:ext>
                </a:extLst>
              </a:tr>
              <a:tr h="395725">
                <a:tc>
                  <a:txBody>
                    <a:bodyPr/>
                    <a:lstStyle/>
                    <a:p>
                      <a:r>
                        <a:rPr lang="en-US" dirty="0"/>
                        <a:t>Powerboat Instructor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8720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ED64BE-A556-4091-81AC-1E9543F217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350665"/>
              </p:ext>
            </p:extLst>
          </p:nvPr>
        </p:nvGraphicFramePr>
        <p:xfrm>
          <a:off x="515337" y="5264362"/>
          <a:ext cx="4779993" cy="1509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9993">
                  <a:extLst>
                    <a:ext uri="{9D8B030D-6E8A-4147-A177-3AD203B41FA5}">
                      <a16:colId xmlns:a16="http://schemas.microsoft.com/office/drawing/2014/main" val="264290047"/>
                    </a:ext>
                  </a:extLst>
                </a:gridCol>
              </a:tblGrid>
              <a:tr h="381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Swift Water Responder</a:t>
                      </a:r>
                      <a:endParaRPr lang="en-I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055765"/>
                  </a:ext>
                </a:extLst>
              </a:tr>
              <a:tr h="336455">
                <a:tc>
                  <a:txBody>
                    <a:bodyPr/>
                    <a:lstStyle/>
                    <a:p>
                      <a:r>
                        <a:rPr lang="en-US" dirty="0"/>
                        <a:t>Open Country Search Responder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504776"/>
                  </a:ext>
                </a:extLst>
              </a:tr>
              <a:tr h="381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Search Manager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8950658"/>
                  </a:ext>
                </a:extLst>
              </a:tr>
              <a:tr h="381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Communications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293396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DA58557-ABA9-4BE4-98FB-92869C1166A1}"/>
              </a:ext>
            </a:extLst>
          </p:cNvPr>
          <p:cNvSpPr txBox="1"/>
          <p:nvPr/>
        </p:nvSpPr>
        <p:spPr>
          <a:xfrm>
            <a:off x="1296537" y="3070746"/>
            <a:ext cx="1291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-Training                                                                   - Role in Major Emergency Plan                                                               </a:t>
            </a:r>
            <a:endParaRPr lang="en-I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AFBE0-2D1D-4284-806D-CEAAAC6A0A9E}"/>
              </a:ext>
            </a:extLst>
          </p:cNvPr>
          <p:cNvSpPr txBox="1"/>
          <p:nvPr/>
        </p:nvSpPr>
        <p:spPr>
          <a:xfrm>
            <a:off x="689112" y="2702898"/>
            <a:ext cx="1756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Search &amp; Rescue</a:t>
            </a:r>
            <a:endParaRPr lang="en-IE" b="1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6AC76A0E-3A9B-4307-AB8A-026DE397D2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279093"/>
              </p:ext>
            </p:extLst>
          </p:nvPr>
        </p:nvGraphicFramePr>
        <p:xfrm>
          <a:off x="6800092" y="5244787"/>
          <a:ext cx="5233158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33158">
                  <a:extLst>
                    <a:ext uri="{9D8B030D-6E8A-4147-A177-3AD203B41FA5}">
                      <a16:colId xmlns:a16="http://schemas.microsoft.com/office/drawing/2014/main" val="2036729811"/>
                    </a:ext>
                  </a:extLst>
                </a:gridCol>
              </a:tblGrid>
              <a:tr h="33122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/>
                        <a:t>2 Rib crafts &amp; </a:t>
                      </a:r>
                      <a:r>
                        <a:rPr lang="en-US" dirty="0"/>
                        <a:t>1 rigid Craft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4957217"/>
                  </a:ext>
                </a:extLst>
              </a:tr>
              <a:tr h="293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 inflatable craft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504763"/>
                  </a:ext>
                </a:extLst>
              </a:tr>
              <a:tr h="2931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Under water sonar &amp; camera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3502515"/>
                  </a:ext>
                </a:extLst>
              </a:tr>
              <a:tr h="293127">
                <a:tc>
                  <a:txBody>
                    <a:bodyPr/>
                    <a:lstStyle/>
                    <a:p>
                      <a:r>
                        <a:rPr lang="en-US" dirty="0"/>
                        <a:t>Fully Fitted Communications Vehicle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6009096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A9182CA-8F2C-4311-B45A-DB039A3382C0}"/>
              </a:ext>
            </a:extLst>
          </p:cNvPr>
          <p:cNvSpPr txBox="1"/>
          <p:nvPr/>
        </p:nvSpPr>
        <p:spPr>
          <a:xfrm>
            <a:off x="5391909" y="5841242"/>
            <a:ext cx="1408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-Equipment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9936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D373EB-DBD2-4BFE-9F86-50F7FF80B5AA}"/>
              </a:ext>
            </a:extLst>
          </p:cNvPr>
          <p:cNvSpPr txBox="1"/>
          <p:nvPr/>
        </p:nvSpPr>
        <p:spPr>
          <a:xfrm>
            <a:off x="914400" y="477078"/>
            <a:ext cx="1680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Flood Response</a:t>
            </a:r>
            <a:endParaRPr lang="en-IE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567FFF3-B758-4119-9423-C43D9DDD4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479107"/>
              </p:ext>
            </p:extLst>
          </p:nvPr>
        </p:nvGraphicFramePr>
        <p:xfrm>
          <a:off x="5035826" y="1056328"/>
          <a:ext cx="6944138" cy="30248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1265">
                  <a:extLst>
                    <a:ext uri="{9D8B030D-6E8A-4147-A177-3AD203B41FA5}">
                      <a16:colId xmlns:a16="http://schemas.microsoft.com/office/drawing/2014/main" val="1292045834"/>
                    </a:ext>
                  </a:extLst>
                </a:gridCol>
                <a:gridCol w="4842873">
                  <a:extLst>
                    <a:ext uri="{9D8B030D-6E8A-4147-A177-3AD203B41FA5}">
                      <a16:colId xmlns:a16="http://schemas.microsoft.com/office/drawing/2014/main" val="2303878791"/>
                    </a:ext>
                  </a:extLst>
                </a:gridCol>
              </a:tblGrid>
              <a:tr h="274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Flood Response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0" dirty="0">
                          <a:effectLst/>
                        </a:rPr>
                        <a:t>Pumping of flood waters</a:t>
                      </a:r>
                      <a:endParaRPr lang="en-IE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3327467"/>
                  </a:ext>
                </a:extLst>
              </a:tr>
              <a:tr h="274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Swift Water Rescue from flooded areas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4690042"/>
                  </a:ext>
                </a:extLst>
              </a:tr>
              <a:tr h="488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Sand bag drop off and sandbagging for vulnerable occupants  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2702824"/>
                  </a:ext>
                </a:extLst>
              </a:tr>
              <a:tr h="274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Filling Sand bags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9335895"/>
                  </a:ext>
                </a:extLst>
              </a:tr>
              <a:tr h="2746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Transport evacuation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1399521"/>
                  </a:ext>
                </a:extLst>
              </a:tr>
              <a:tr h="566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Support LA housing staff with rest center set up and equipment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54260269"/>
                  </a:ext>
                </a:extLst>
              </a:tr>
              <a:tr h="5664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Provide temporary welfare to staff</a:t>
                      </a:r>
                      <a:endParaRPr lang="en-IE" sz="1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en-I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037657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89A667E-67B6-438C-B6E2-CE4DFEDCF603}"/>
              </a:ext>
            </a:extLst>
          </p:cNvPr>
          <p:cNvSpPr txBox="1"/>
          <p:nvPr/>
        </p:nvSpPr>
        <p:spPr>
          <a:xfrm>
            <a:off x="2207243" y="768360"/>
            <a:ext cx="6340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-Training						- Role in Major Emergency Plan</a:t>
            </a:r>
            <a:endParaRPr lang="en-IE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065D478-1C2A-4B1E-87CA-C171293042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005188"/>
              </p:ext>
            </p:extLst>
          </p:nvPr>
        </p:nvGraphicFramePr>
        <p:xfrm>
          <a:off x="1166191" y="1073106"/>
          <a:ext cx="339255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2557">
                  <a:extLst>
                    <a:ext uri="{9D8B030D-6E8A-4147-A177-3AD203B41FA5}">
                      <a16:colId xmlns:a16="http://schemas.microsoft.com/office/drawing/2014/main" val="35915371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dirty="0"/>
                        <a:t>Swift Water Responder</a:t>
                      </a:r>
                      <a:endParaRPr lang="en-IE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769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Ropes/raft rescue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7037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Flood Pump Operator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4894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Welfare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397475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2E4CB2-207E-425C-A99F-E19B17E4D05B}"/>
              </a:ext>
            </a:extLst>
          </p:cNvPr>
          <p:cNvSpPr txBox="1"/>
          <p:nvPr/>
        </p:nvSpPr>
        <p:spPr>
          <a:xfrm>
            <a:off x="3869635" y="4414380"/>
            <a:ext cx="351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Other Regional Supports Available</a:t>
            </a:r>
            <a:endParaRPr lang="en-IE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779FE6-6444-487F-8997-4FC8269E4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542" y="4129796"/>
            <a:ext cx="3117948" cy="23384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ACC4D2-F88A-46AD-AB2F-780F3187B71B}"/>
              </a:ext>
            </a:extLst>
          </p:cNvPr>
          <p:cNvSpPr txBox="1"/>
          <p:nvPr/>
        </p:nvSpPr>
        <p:spPr>
          <a:xfrm>
            <a:off x="3182681" y="5320376"/>
            <a:ext cx="852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Drones</a:t>
            </a:r>
            <a:endParaRPr lang="en-I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F74F26-BC95-4A41-9544-211CB4122F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777" y="4152085"/>
            <a:ext cx="4081052" cy="27059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ACD6C5-1BFF-4DEC-BB6C-08F953D45009}"/>
              </a:ext>
            </a:extLst>
          </p:cNvPr>
          <p:cNvSpPr txBox="1"/>
          <p:nvPr/>
        </p:nvSpPr>
        <p:spPr>
          <a:xfrm>
            <a:off x="6824171" y="5338154"/>
            <a:ext cx="852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Dogs</a:t>
            </a:r>
            <a:endParaRPr lang="en-IE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D266D47-D3AE-4FF8-A5B6-14D6B9471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2285018"/>
              </p:ext>
            </p:extLst>
          </p:nvPr>
        </p:nvGraphicFramePr>
        <p:xfrm>
          <a:off x="1665342" y="2609216"/>
          <a:ext cx="2886745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6745">
                  <a:extLst>
                    <a:ext uri="{9D8B030D-6E8A-4147-A177-3AD203B41FA5}">
                      <a16:colId xmlns:a16="http://schemas.microsoft.com/office/drawing/2014/main" val="4283933512"/>
                    </a:ext>
                  </a:extLst>
                </a:gridCol>
              </a:tblGrid>
              <a:tr h="319377">
                <a:tc>
                  <a:txBody>
                    <a:bodyPr/>
                    <a:lstStyle/>
                    <a:p>
                      <a:r>
                        <a:rPr lang="en-US" dirty="0"/>
                        <a:t>Inflatable raft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7384636"/>
                  </a:ext>
                </a:extLst>
              </a:tr>
              <a:tr h="319377">
                <a:tc>
                  <a:txBody>
                    <a:bodyPr/>
                    <a:lstStyle/>
                    <a:p>
                      <a:r>
                        <a:rPr lang="en-US" dirty="0"/>
                        <a:t>Water Pump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1973539"/>
                  </a:ext>
                </a:extLst>
              </a:tr>
              <a:tr h="319377">
                <a:tc>
                  <a:txBody>
                    <a:bodyPr/>
                    <a:lstStyle/>
                    <a:p>
                      <a:r>
                        <a:rPr lang="en-US" dirty="0"/>
                        <a:t>Inflatable Marquee</a:t>
                      </a:r>
                      <a:endParaRPr lang="en-I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326534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694AA7D-9C63-4C7F-BCE7-2D0F793A1E27}"/>
              </a:ext>
            </a:extLst>
          </p:cNvPr>
          <p:cNvSpPr txBox="1"/>
          <p:nvPr/>
        </p:nvSpPr>
        <p:spPr>
          <a:xfrm>
            <a:off x="475625" y="2950302"/>
            <a:ext cx="127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-Equipment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294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C1BFE-5487-440B-92F5-BC53E3350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689" y="477079"/>
            <a:ext cx="8534401" cy="1007165"/>
          </a:xfrm>
        </p:spPr>
        <p:txBody>
          <a:bodyPr/>
          <a:lstStyle/>
          <a:p>
            <a:r>
              <a:rPr lang="en-US" dirty="0"/>
              <a:t>Community Engagement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4AA7A-D6E9-49D1-8779-1C8EFA70C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980663"/>
            <a:ext cx="11463129" cy="3027029"/>
          </a:xfrm>
        </p:spPr>
        <p:txBody>
          <a:bodyPr/>
          <a:lstStyle/>
          <a:p>
            <a:r>
              <a:rPr lang="en-US" sz="2000" b="1" dirty="0"/>
              <a:t>Maintain Skills  through community duties and continuous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Sporting events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Charity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Community Fetes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Water based activity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Average pre </a:t>
            </a:r>
            <a:r>
              <a:rPr lang="en-US" dirty="0" err="1"/>
              <a:t>covid</a:t>
            </a:r>
            <a:r>
              <a:rPr lang="en-US" dirty="0"/>
              <a:t> – 35 duties PA</a:t>
            </a:r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2004CF-7F53-4891-B299-CC13EE1E5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848" y="1134226"/>
            <a:ext cx="2550102" cy="34001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DB69DC-746E-4F67-B353-3E5D741EE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9332"/>
            <a:ext cx="3601308" cy="2700982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7344AEE-7537-4F36-99DC-D05C18065F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3" r="23083"/>
          <a:stretch>
            <a:fillRect/>
          </a:stretch>
        </p:blipFill>
        <p:spPr>
          <a:xfrm rot="10800000">
            <a:off x="3576443" y="1641257"/>
            <a:ext cx="4310241" cy="3748247"/>
          </a:xfrm>
          <a:prstGeom prst="rect">
            <a:avLst/>
          </a:prstGeom>
        </p:spPr>
      </p:pic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1B0B7A71-192B-4B00-AE6C-F4EC81851C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6" b="24996"/>
          <a:stretch>
            <a:fillRect/>
          </a:stretch>
        </p:blipFill>
        <p:spPr>
          <a:xfrm>
            <a:off x="6096000" y="4511276"/>
            <a:ext cx="6103391" cy="234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17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375C879-1F84-4649-B2DD-B8BBB4475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22" y="0"/>
            <a:ext cx="870667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0A1979-8D09-4FDE-94D8-629B9346EBEA}"/>
              </a:ext>
            </a:extLst>
          </p:cNvPr>
          <p:cNvSpPr txBox="1"/>
          <p:nvPr/>
        </p:nvSpPr>
        <p:spPr>
          <a:xfrm>
            <a:off x="0" y="89119"/>
            <a:ext cx="3617913" cy="68634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Volunteers</a:t>
            </a:r>
          </a:p>
          <a:p>
            <a:r>
              <a:rPr lang="en-US" sz="2000" dirty="0"/>
              <a:t>July 2018- 7 volunteers-post fire</a:t>
            </a:r>
          </a:p>
          <a:p>
            <a:r>
              <a:rPr lang="en-US" sz="2000" dirty="0"/>
              <a:t>Feb 2021- 34 (waiting List)</a:t>
            </a:r>
          </a:p>
          <a:p>
            <a:r>
              <a:rPr lang="en-US" sz="2000" dirty="0"/>
              <a:t>July 2022 – 50 volunteers  </a:t>
            </a:r>
          </a:p>
          <a:p>
            <a:endParaRPr lang="en-US" sz="2000" dirty="0"/>
          </a:p>
          <a:p>
            <a:r>
              <a:rPr lang="en-US" sz="2000" dirty="0"/>
              <a:t>Training</a:t>
            </a:r>
          </a:p>
          <a:p>
            <a:r>
              <a:rPr lang="en-US" sz="2000" dirty="0"/>
              <a:t>Weekly – 1 evening</a:t>
            </a:r>
          </a:p>
          <a:p>
            <a:r>
              <a:rPr lang="en-US" sz="2000" dirty="0"/>
              <a:t>weekend courses</a:t>
            </a:r>
          </a:p>
          <a:p>
            <a:endParaRPr lang="en-US" sz="2000" dirty="0"/>
          </a:p>
          <a:p>
            <a:r>
              <a:rPr lang="en-US" sz="2000" dirty="0"/>
              <a:t>9 instructors various disciplines </a:t>
            </a:r>
          </a:p>
          <a:p>
            <a:endParaRPr lang="en-US" sz="2000" dirty="0"/>
          </a:p>
          <a:p>
            <a:r>
              <a:rPr lang="en-US" sz="2000" dirty="0"/>
              <a:t>2020- 12 Certified Courses</a:t>
            </a:r>
          </a:p>
          <a:p>
            <a:r>
              <a:rPr lang="en-US" sz="2000" dirty="0"/>
              <a:t>100 certificates</a:t>
            </a:r>
          </a:p>
          <a:p>
            <a:endParaRPr lang="en-US" dirty="0"/>
          </a:p>
          <a:p>
            <a:r>
              <a:rPr lang="en-US" b="1" u="sng" dirty="0"/>
              <a:t>Governance</a:t>
            </a:r>
            <a:r>
              <a:rPr lang="en-IE" b="1" u="sng" dirty="0"/>
              <a:t>/Oversight</a:t>
            </a:r>
          </a:p>
          <a:p>
            <a:r>
              <a:rPr lang="en-US" dirty="0"/>
              <a:t>L</a:t>
            </a:r>
            <a:r>
              <a:rPr lang="en-IE" dirty="0"/>
              <a:t>A overall responsibility</a:t>
            </a:r>
          </a:p>
          <a:p>
            <a:r>
              <a:rPr lang="en-US" dirty="0"/>
              <a:t>C</a:t>
            </a:r>
            <a:r>
              <a:rPr lang="en-IE" dirty="0"/>
              <a:t>DO reports directly to DoS</a:t>
            </a:r>
          </a:p>
          <a:p>
            <a:r>
              <a:rPr lang="en-US" dirty="0"/>
              <a:t>D</a:t>
            </a:r>
            <a:r>
              <a:rPr lang="en-IE" dirty="0" err="1"/>
              <a:t>ept</a:t>
            </a:r>
            <a:r>
              <a:rPr lang="en-IE" dirty="0"/>
              <a:t> of Def. – role in policy/training</a:t>
            </a:r>
          </a:p>
          <a:p>
            <a:endParaRPr lang="en-US" dirty="0"/>
          </a:p>
          <a:p>
            <a:r>
              <a:rPr lang="en-US" dirty="0"/>
              <a:t>CDO:</a:t>
            </a:r>
          </a:p>
          <a:p>
            <a:r>
              <a:rPr lang="en-US" dirty="0"/>
              <a:t>Chair of SE Regional VES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/>
              <a:t>working grp</a:t>
            </a:r>
          </a:p>
          <a:p>
            <a:r>
              <a:rPr lang="en-US" dirty="0"/>
              <a:t>Member of the SE ME Working </a:t>
            </a:r>
          </a:p>
          <a:p>
            <a:r>
              <a:rPr lang="en-US" dirty="0"/>
              <a:t>Group with the PRA’s</a:t>
            </a:r>
          </a:p>
        </p:txBody>
      </p:sp>
    </p:spTree>
    <p:extLst>
      <p:ext uri="{BB962C8B-B14F-4D97-AF65-F5344CB8AC3E}">
        <p14:creationId xmlns:p14="http://schemas.microsoft.com/office/powerpoint/2010/main" val="2926988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768B6A-A3CB-4F2F-96E6-28D220A2D7FF}"/>
              </a:ext>
            </a:extLst>
          </p:cNvPr>
          <p:cNvSpPr txBox="1"/>
          <p:nvPr/>
        </p:nvSpPr>
        <p:spPr>
          <a:xfrm>
            <a:off x="1643270" y="503583"/>
            <a:ext cx="1837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2020</a:t>
            </a:r>
            <a:r>
              <a:rPr lang="en-IE" b="1" dirty="0"/>
              <a:t> – Response</a:t>
            </a:r>
            <a:endParaRPr lang="en-US" b="1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3B18F1-0866-4D6F-A1D9-AF19FC360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769283"/>
              </p:ext>
            </p:extLst>
          </p:nvPr>
        </p:nvGraphicFramePr>
        <p:xfrm>
          <a:off x="437322" y="1579382"/>
          <a:ext cx="4267199" cy="23830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2689">
                  <a:extLst>
                    <a:ext uri="{9D8B030D-6E8A-4147-A177-3AD203B41FA5}">
                      <a16:colId xmlns:a16="http://schemas.microsoft.com/office/drawing/2014/main" val="135650256"/>
                    </a:ext>
                  </a:extLst>
                </a:gridCol>
                <a:gridCol w="1452255">
                  <a:extLst>
                    <a:ext uri="{9D8B030D-6E8A-4147-A177-3AD203B41FA5}">
                      <a16:colId xmlns:a16="http://schemas.microsoft.com/office/drawing/2014/main" val="3315416881"/>
                    </a:ext>
                  </a:extLst>
                </a:gridCol>
                <a:gridCol w="1452255">
                  <a:extLst>
                    <a:ext uri="{9D8B030D-6E8A-4147-A177-3AD203B41FA5}">
                      <a16:colId xmlns:a16="http://schemas.microsoft.com/office/drawing/2014/main" val="3456822041"/>
                    </a:ext>
                  </a:extLst>
                </a:gridCol>
              </a:tblGrid>
              <a:tr h="399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Duties 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Number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</a:rPr>
                        <a:t>Hours</a:t>
                      </a:r>
                      <a:endParaRPr lang="en-IE" sz="1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06825448"/>
                  </a:ext>
                </a:extLst>
              </a:tr>
              <a:tr h="399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Covid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</a:rPr>
                        <a:t>350</a:t>
                      </a:r>
                      <a:endParaRPr lang="en-IE" sz="1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2112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12437254"/>
                  </a:ext>
                </a:extLst>
              </a:tr>
              <a:tr h="78546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Community Events 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</a:rPr>
                        <a:t>11</a:t>
                      </a:r>
                      <a:endParaRPr lang="en-IE" sz="1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</a:rPr>
                        <a:t>236</a:t>
                      </a:r>
                      <a:endParaRPr lang="en-IE" sz="1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940660625"/>
                  </a:ext>
                </a:extLst>
              </a:tr>
              <a:tr h="399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Search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2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310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220107050"/>
                  </a:ext>
                </a:extLst>
              </a:tr>
              <a:tr h="3993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Total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>
                          <a:effectLst/>
                        </a:rPr>
                        <a:t>363 </a:t>
                      </a:r>
                      <a:endParaRPr lang="en-IE" sz="180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E" sz="1800" dirty="0">
                          <a:effectLst/>
                        </a:rPr>
                        <a:t>2668</a:t>
                      </a:r>
                      <a:endParaRPr lang="en-IE" sz="1800" dirty="0">
                        <a:effectLst/>
                        <a:latin typeface="Book Antiqua" panose="0204060205030503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10147801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AF4E8A7-8775-4058-AA76-0D89A53D63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220344"/>
              </p:ext>
            </p:extLst>
          </p:nvPr>
        </p:nvGraphicFramePr>
        <p:xfrm>
          <a:off x="884555" y="4133613"/>
          <a:ext cx="4131719" cy="2509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D11FA5-5661-4B92-ACC2-DF7A2E5CA85E}"/>
              </a:ext>
            </a:extLst>
          </p:cNvPr>
          <p:cNvSpPr txBox="1"/>
          <p:nvPr/>
        </p:nvSpPr>
        <p:spPr>
          <a:xfrm>
            <a:off x="7553739" y="587399"/>
            <a:ext cx="546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February: Month long search – 300 man hours</a:t>
            </a:r>
            <a:endParaRPr lang="en-IE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127CBA-ACCD-406A-89AD-2F17910C19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80499" y="1178467"/>
            <a:ext cx="2866701" cy="270116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CDE3E0-A395-47B0-9AD1-2674CE4644E5}"/>
              </a:ext>
            </a:extLst>
          </p:cNvPr>
          <p:cNvSpPr txBox="1"/>
          <p:nvPr/>
        </p:nvSpPr>
        <p:spPr>
          <a:xfrm>
            <a:off x="4704521" y="1579382"/>
            <a:ext cx="288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Covid</a:t>
            </a:r>
            <a:r>
              <a:rPr lang="en-US" b="1" dirty="0"/>
              <a:t> Response March- Dec </a:t>
            </a:r>
            <a:endParaRPr lang="en-IE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621EA3-77EC-4763-8F49-226CABAF0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316" y="2840934"/>
            <a:ext cx="2892287" cy="38563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C7ACB99-8D7E-4EDA-9498-4C2F00F82CBF}"/>
              </a:ext>
            </a:extLst>
          </p:cNvPr>
          <p:cNvSpPr txBox="1"/>
          <p:nvPr/>
        </p:nvSpPr>
        <p:spPr>
          <a:xfrm flipH="1">
            <a:off x="8461603" y="3939232"/>
            <a:ext cx="2528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Community events </a:t>
            </a:r>
            <a:endParaRPr lang="en-IE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55735DC-3C15-4AA4-9E42-61E21285B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863" y="4285398"/>
            <a:ext cx="3430137" cy="257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3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570E4-4AA0-47F0-A784-9994D9E50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765" y="7705"/>
            <a:ext cx="2181220" cy="29082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20CDDC-5AD9-41F8-ADA9-636DBA7DFD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687" y="-14052"/>
            <a:ext cx="2238791" cy="2985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F1CF91-BF51-498F-AF06-6FA5BC0EC9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58" y="3429000"/>
            <a:ext cx="2505941" cy="33412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6DE8E0-A00E-4962-9003-326404013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755802" cy="28757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E4BAC-4B30-40B5-9408-008545969E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7" y="3430467"/>
            <a:ext cx="2505941" cy="33412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AA3D99-4395-44E6-8943-3C52E489E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2923" y="4175000"/>
            <a:ext cx="3066286" cy="22997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4090C9-556B-47D1-954F-E494B6E0CAF4}"/>
              </a:ext>
            </a:extLst>
          </p:cNvPr>
          <p:cNvSpPr txBox="1"/>
          <p:nvPr/>
        </p:nvSpPr>
        <p:spPr>
          <a:xfrm>
            <a:off x="3755803" y="331304"/>
            <a:ext cx="31331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Packed and Delivered</a:t>
            </a:r>
          </a:p>
          <a:p>
            <a:r>
              <a:rPr lang="en-US" b="1" dirty="0"/>
              <a:t>340 care boxes, toys for</a:t>
            </a:r>
          </a:p>
          <a:p>
            <a:r>
              <a:rPr lang="en-US" b="1" dirty="0"/>
              <a:t>children with disabilities</a:t>
            </a:r>
          </a:p>
          <a:p>
            <a:r>
              <a:rPr lang="en-US" b="1" dirty="0"/>
              <a:t>Sanitizing packs for vulnerable </a:t>
            </a:r>
          </a:p>
          <a:p>
            <a:r>
              <a:rPr lang="en-US" b="1" dirty="0"/>
              <a:t>Families, hospital bags. </a:t>
            </a:r>
            <a:endParaRPr lang="en-IE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9C9C3-2165-4053-9185-979DB32E3249}"/>
              </a:ext>
            </a:extLst>
          </p:cNvPr>
          <p:cNvSpPr txBox="1"/>
          <p:nvPr/>
        </p:nvSpPr>
        <p:spPr>
          <a:xfrm>
            <a:off x="2519102" y="4594724"/>
            <a:ext cx="2606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100 medical transports</a:t>
            </a:r>
          </a:p>
          <a:p>
            <a:r>
              <a:rPr lang="en-US" b="1" dirty="0"/>
              <a:t>40 long distance</a:t>
            </a:r>
            <a:endParaRPr lang="en-IE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62FF2E-226E-4735-8CBC-34BBEF92F472}"/>
              </a:ext>
            </a:extLst>
          </p:cNvPr>
          <p:cNvSpPr txBox="1"/>
          <p:nvPr/>
        </p:nvSpPr>
        <p:spPr>
          <a:xfrm>
            <a:off x="4687102" y="3181383"/>
            <a:ext cx="3204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Unpacked </a:t>
            </a:r>
            <a:r>
              <a:rPr lang="en-US" b="1" dirty="0" err="1"/>
              <a:t>Covid</a:t>
            </a:r>
            <a:r>
              <a:rPr lang="en-US" b="1" dirty="0"/>
              <a:t> test kits</a:t>
            </a:r>
          </a:p>
          <a:p>
            <a:r>
              <a:rPr lang="en-US" b="1" dirty="0"/>
              <a:t>Several days per week  Aug-Dec</a:t>
            </a:r>
            <a:endParaRPr lang="en-IE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53396FE-6F1F-4891-9739-C58B1F2A7871}"/>
              </a:ext>
            </a:extLst>
          </p:cNvPr>
          <p:cNvSpPr txBox="1"/>
          <p:nvPr/>
        </p:nvSpPr>
        <p:spPr>
          <a:xfrm>
            <a:off x="7127380" y="5846924"/>
            <a:ext cx="3073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5 weeks of administrative</a:t>
            </a:r>
          </a:p>
          <a:p>
            <a:r>
              <a:rPr lang="en-US" b="1" dirty="0"/>
              <a:t> duties with for the </a:t>
            </a:r>
          </a:p>
          <a:p>
            <a:r>
              <a:rPr lang="en-US" b="1" dirty="0"/>
              <a:t>Irish Blood transfusion Service</a:t>
            </a:r>
            <a:endParaRPr lang="en-IE" b="1" dirty="0"/>
          </a:p>
        </p:txBody>
      </p:sp>
    </p:spTree>
    <p:extLst>
      <p:ext uri="{BB962C8B-B14F-4D97-AF65-F5344CB8AC3E}">
        <p14:creationId xmlns:p14="http://schemas.microsoft.com/office/powerpoint/2010/main" val="15419188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1000</TotalTime>
  <Words>683</Words>
  <Application>Microsoft Office PowerPoint</Application>
  <PresentationFormat>Widescreen</PresentationFormat>
  <Paragraphs>232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Arabic Typesetting</vt:lpstr>
      <vt:lpstr>Arial</vt:lpstr>
      <vt:lpstr>Book Antiqua</vt:lpstr>
      <vt:lpstr>Calibri</vt:lpstr>
      <vt:lpstr>Cambria</vt:lpstr>
      <vt:lpstr>Times New Roman</vt:lpstr>
      <vt:lpstr>Tw Cen MT</vt:lpstr>
      <vt:lpstr>Wingdings 3</vt:lpstr>
      <vt:lpstr>Integral</vt:lpstr>
      <vt:lpstr>Kilkenny Civil Defence</vt:lpstr>
      <vt:lpstr>PowerPoint Presentation</vt:lpstr>
      <vt:lpstr>PowerPoint Presentation</vt:lpstr>
      <vt:lpstr>PowerPoint Presentation</vt:lpstr>
      <vt:lpstr>PowerPoint Presentation</vt:lpstr>
      <vt:lpstr>Community Engagement</vt:lpstr>
      <vt:lpstr>PowerPoint Presentation</vt:lpstr>
      <vt:lpstr>PowerPoint Presentation</vt:lpstr>
      <vt:lpstr>PowerPoint Presentation</vt:lpstr>
      <vt:lpstr>Funding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Kilkenny Civil Defence Awards</dc:title>
  <dc:creator>Katherine Peacock</dc:creator>
  <cp:lastModifiedBy>Brenda Kelly</cp:lastModifiedBy>
  <cp:revision>83</cp:revision>
  <dcterms:created xsi:type="dcterms:W3CDTF">2019-11-27T14:00:46Z</dcterms:created>
  <dcterms:modified xsi:type="dcterms:W3CDTF">2021-02-15T13:05:08Z</dcterms:modified>
</cp:coreProperties>
</file>